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518" r:id="rId2"/>
    <p:sldId id="519" r:id="rId3"/>
    <p:sldId id="741" r:id="rId4"/>
    <p:sldId id="706" r:id="rId5"/>
    <p:sldId id="727" r:id="rId6"/>
    <p:sldId id="729" r:id="rId7"/>
    <p:sldId id="740" r:id="rId8"/>
    <p:sldId id="730" r:id="rId9"/>
    <p:sldId id="731" r:id="rId10"/>
    <p:sldId id="736" r:id="rId11"/>
    <p:sldId id="737" r:id="rId12"/>
    <p:sldId id="742" r:id="rId13"/>
    <p:sldId id="746" r:id="rId14"/>
    <p:sldId id="755" r:id="rId15"/>
    <p:sldId id="748" r:id="rId16"/>
    <p:sldId id="747" r:id="rId17"/>
    <p:sldId id="751" r:id="rId18"/>
    <p:sldId id="749" r:id="rId19"/>
    <p:sldId id="752" r:id="rId20"/>
    <p:sldId id="753" r:id="rId21"/>
    <p:sldId id="754" r:id="rId22"/>
    <p:sldId id="750" r:id="rId23"/>
    <p:sldId id="722" r:id="rId24"/>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804"/>
    <a:srgbClr val="FFFFFF"/>
    <a:srgbClr val="00007B"/>
    <a:srgbClr val="20208C"/>
    <a:srgbClr val="0000FF"/>
    <a:srgbClr val="FF9900"/>
    <a:srgbClr val="BBDDF0"/>
    <a:srgbClr val="996600"/>
    <a:srgbClr val="3838A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59" autoAdjust="0"/>
    <p:restoredTop sz="71232" autoAdjust="0"/>
  </p:normalViewPr>
  <p:slideViewPr>
    <p:cSldViewPr>
      <p:cViewPr varScale="1">
        <p:scale>
          <a:sx n="112" d="100"/>
          <a:sy n="112" d="100"/>
        </p:scale>
        <p:origin x="2880"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11" d="100"/>
          <a:sy n="111" d="100"/>
        </p:scale>
        <p:origin x="4128" y="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pPr>
              <a:defRPr/>
            </a:pPr>
            <a:fld id="{A9320F5C-0B03-4F47-81EE-873812F15687}" type="datetimeFigureOut">
              <a:rPr lang="zh-CN" altLang="en-US"/>
              <a:t>2021/6/15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pPr>
              <a:defRPr/>
            </a:pPr>
            <a:fld id="{7964C979-49E2-45AF-A739-FA6FB082107D}" type="slidenum">
              <a:rPr lang="zh-CN" altLang="en-US"/>
              <a:t>‹#›</a:t>
            </a:fld>
            <a:endParaRPr lang="zh-CN" altLang="en-US"/>
          </a:p>
        </p:txBody>
      </p:sp>
    </p:spTree>
    <p:extLst>
      <p:ext uri="{BB962C8B-B14F-4D97-AF65-F5344CB8AC3E}">
        <p14:creationId xmlns:p14="http://schemas.microsoft.com/office/powerpoint/2010/main" val="778450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1"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7813"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7814"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47815"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a:defRPr/>
            </a:pPr>
            <a:fld id="{9CC6F31E-CEFA-4A0F-B98B-F1B6E875DC9A}" type="slidenum">
              <a:rPr lang="en-US" altLang="zh-CN"/>
              <a:t>‹#›</a:t>
            </a:fld>
            <a:endParaRPr lang="en-US" altLang="zh-CN"/>
          </a:p>
        </p:txBody>
      </p:sp>
    </p:spTree>
    <p:extLst>
      <p:ext uri="{BB962C8B-B14F-4D97-AF65-F5344CB8AC3E}">
        <p14:creationId xmlns:p14="http://schemas.microsoft.com/office/powerpoint/2010/main" val="12166940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000" dirty="0"/>
              <a:t>Dynamic slimmable network </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在测试时</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根据不同的输入，可以预测性地调整网络的滤波器</a:t>
            </a:r>
            <a:r>
              <a:rPr lang="en-US" altLang="zh-CN" sz="1200" b="1" i="0" u="none" strike="noStrike" kern="1200">
                <a:solidFill>
                  <a:schemeClr val="tx1"/>
                </a:solidFill>
                <a:effectLst/>
                <a:latin typeface="Arial" panose="020B0604020202020204" pitchFamily="34" charset="0"/>
                <a:ea typeface="宋体" panose="02010600030101010101" pitchFamily="2" charset="-122"/>
                <a:cs typeface="+mn-cs"/>
              </a:rPr>
              <a:t>filter</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数量</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，实现良好的硬件效率。</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DS-Net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成功解决了以往动态网络剪枝（</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dynamic pruning</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算法中硬件效率低下和计算浪费的问题，</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ImageNet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上，对于</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ResNet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MobileNet</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达成了</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2-4×</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理论加速和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1.62×</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实际加速，超越了现有的剪枝（</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pruning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网络搜索（</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NAS</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和动态网络压缩方法，并以最高</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5.9%</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的精度优势超越了它的</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baseline </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Universally Slimmable Network</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endParaRPr lang="en" altLang="zh-CN" sz="1000" dirty="0"/>
          </a:p>
        </p:txBody>
      </p:sp>
      <p:sp>
        <p:nvSpPr>
          <p:cNvPr id="4" name="幻灯片编号占位符 3"/>
          <p:cNvSpPr>
            <a:spLocks noGrp="1"/>
          </p:cNvSpPr>
          <p:nvPr>
            <p:ph type="sldNum" sz="quarter" idx="10"/>
          </p:nvPr>
        </p:nvSpPr>
        <p:spPr/>
        <p:txBody>
          <a:bodyPr/>
          <a:lstStyle/>
          <a:p>
            <a:pPr>
              <a:defRPr/>
            </a:pPr>
            <a:fld id="{9CC6F31E-CEFA-4A0F-B98B-F1B6E875DC9A}" type="slidenum">
              <a:rPr lang="en-US" altLang="zh-CN" smtClean="0"/>
              <a:t>1</a:t>
            </a:fld>
            <a:endParaRPr lang="en-US" altLang="zh-CN"/>
          </a:p>
        </p:txBody>
      </p:sp>
    </p:spTree>
    <p:extLst>
      <p:ext uri="{BB962C8B-B14F-4D97-AF65-F5344CB8AC3E}">
        <p14:creationId xmlns:p14="http://schemas.microsoft.com/office/powerpoint/2010/main" val="63715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kern="1200">
                <a:solidFill>
                  <a:schemeClr val="tx1"/>
                </a:solidFill>
                <a:effectLst/>
                <a:latin typeface="Arial" panose="020B0604020202020204" pitchFamily="34" charset="0"/>
                <a:ea typeface="宋体" panose="02010600030101010101" pitchFamily="2" charset="-122"/>
                <a:cs typeface="+mn-cs"/>
              </a:rPr>
              <a:t>之前的</a:t>
            </a:r>
            <a:r>
              <a:rPr lang="en" altLang="zh-CN" sz="1200" kern="1200">
                <a:solidFill>
                  <a:schemeClr val="tx1"/>
                </a:solidFill>
                <a:effectLst/>
                <a:latin typeface="Arial" panose="020B0604020202020204" pitchFamily="34" charset="0"/>
                <a:ea typeface="宋体" panose="02010600030101010101" pitchFamily="2" charset="-122"/>
                <a:cs typeface="+mn-cs"/>
              </a:rPr>
              <a:t>slimmable network</a:t>
            </a:r>
            <a:r>
              <a:rPr lang="zh-CN" altLang="en-US" sz="1200" kern="1200">
                <a:solidFill>
                  <a:schemeClr val="tx1"/>
                </a:solidFill>
                <a:effectLst/>
                <a:latin typeface="Arial" panose="020B0604020202020204" pitchFamily="34" charset="0"/>
                <a:ea typeface="宋体" panose="02010600030101010101" pitchFamily="2" charset="-122"/>
                <a:cs typeface="+mn-cs"/>
              </a:rPr>
              <a:t>训练使用</a:t>
            </a:r>
            <a:r>
              <a:rPr lang="en" altLang="zh-CN" sz="1200" kern="1200">
                <a:solidFill>
                  <a:schemeClr val="tx1"/>
                </a:solidFill>
                <a:effectLst/>
                <a:latin typeface="Arial" panose="020B0604020202020204" pitchFamily="34" charset="0"/>
                <a:ea typeface="宋体" panose="02010600030101010101" pitchFamily="2" charset="-122"/>
                <a:cs typeface="+mn-cs"/>
              </a:rPr>
              <a:t>in-place distillation</a:t>
            </a:r>
            <a:r>
              <a:rPr lang="zh-CN" altLang="en-US" sz="1200" kern="1200">
                <a:solidFill>
                  <a:schemeClr val="tx1"/>
                </a:solidFill>
                <a:effectLst/>
                <a:latin typeface="Arial" panose="020B0604020202020204" pitchFamily="34" charset="0"/>
                <a:ea typeface="宋体" panose="02010600030101010101" pitchFamily="2" charset="-122"/>
                <a:cs typeface="+mn-cs"/>
              </a:rPr>
              <a:t>方法：最宽的子网络学习预测真实标签，同时生成软标签，并通过知识蒸馏的方式来训练其他较窄的子网络。但</a:t>
            </a:r>
            <a:r>
              <a:rPr lang="en" altLang="zh-CN" sz="1200" kern="1200">
                <a:solidFill>
                  <a:schemeClr val="tx1"/>
                </a:solidFill>
                <a:effectLst/>
                <a:latin typeface="Arial" panose="020B0604020202020204" pitchFamily="34" charset="0"/>
                <a:ea typeface="宋体" panose="02010600030101010101" pitchFamily="2" charset="-122"/>
                <a:cs typeface="+mn-cs"/>
              </a:rPr>
              <a:t>in-place distillation</a:t>
            </a:r>
            <a:r>
              <a:rPr lang="zh-CN" altLang="en-US" sz="1200" kern="1200">
                <a:solidFill>
                  <a:schemeClr val="tx1"/>
                </a:solidFill>
                <a:effectLst/>
                <a:latin typeface="Arial" panose="020B0604020202020204" pitchFamily="34" charset="0"/>
                <a:ea typeface="宋体" panose="02010600030101010101" pitchFamily="2" charset="-122"/>
                <a:cs typeface="+mn-cs"/>
              </a:rPr>
              <a:t>训练很不稳定，权重在训练早期会大幅突变，并可能导致模型最终训练失败或性能损失。</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为此，作者提出</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In-place Ensemble Bootstrapping</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IEB</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策略来稳定动态超网络的训练并最终提高模型性能</a:t>
            </a:r>
            <a:r>
              <a:rPr lang="en-US" altLang="zh-CN" sz="1200" b="1" i="0" u="none" strike="noStrike" kern="1200">
                <a:solidFill>
                  <a:schemeClr val="tx1"/>
                </a:solidFill>
                <a:effectLst/>
                <a:latin typeface="Arial" panose="020B0604020202020204" pitchFamily="34" charset="0"/>
                <a:ea typeface="宋体" panose="02010600030101010101" pitchFamily="2" charset="-122"/>
                <a:cs typeface="+mn-cs"/>
              </a:rPr>
              <a:t>.</a:t>
            </a: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首先，</a:t>
            </a:r>
            <a:r>
              <a:rPr lang="en" altLang="zh-CN" sz="1200" b="0" i="0" kern="1200">
                <a:solidFill>
                  <a:schemeClr val="tx1"/>
                </a:solidFill>
                <a:effectLst/>
                <a:latin typeface="Arial" panose="020B0604020202020204" pitchFamily="34" charset="0"/>
                <a:ea typeface="宋体" panose="02010600030101010101" pitchFamily="2" charset="-122"/>
                <a:cs typeface="+mn-cs"/>
              </a:rPr>
              <a:t>IEB</a:t>
            </a:r>
            <a:r>
              <a:rPr lang="zh-CN" altLang="en-US" sz="1200" b="0" i="0" kern="1200">
                <a:solidFill>
                  <a:schemeClr val="tx1"/>
                </a:solidFill>
                <a:effectLst/>
                <a:latin typeface="Arial" panose="020B0604020202020204" pitchFamily="34" charset="0"/>
                <a:ea typeface="宋体" panose="02010600030101010101" pitchFamily="2" charset="-122"/>
                <a:cs typeface="+mn-cs"/>
              </a:rPr>
              <a:t>将网络分成两种，在线网络（</a:t>
            </a:r>
            <a:r>
              <a:rPr lang="en" altLang="zh-CN" sz="1200" b="0" i="0" kern="1200">
                <a:solidFill>
                  <a:schemeClr val="tx1"/>
                </a:solidFill>
                <a:effectLst/>
                <a:latin typeface="Arial" panose="020B0604020202020204" pitchFamily="34" charset="0"/>
                <a:ea typeface="宋体" panose="02010600030101010101" pitchFamily="2" charset="-122"/>
                <a:cs typeface="+mn-cs"/>
              </a:rPr>
              <a:t>online network</a:t>
            </a:r>
            <a:r>
              <a:rPr lang="zh-CN" altLang="en" sz="1200" b="0" i="0" kern="120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effectLst/>
                <a:latin typeface="Arial" panose="020B0604020202020204" pitchFamily="34" charset="0"/>
                <a:ea typeface="宋体" panose="02010600030101010101" pitchFamily="2" charset="-122"/>
                <a:cs typeface="+mn-cs"/>
              </a:rPr>
              <a:t>和目标网络（</a:t>
            </a:r>
            <a:r>
              <a:rPr lang="en" altLang="zh-CN" sz="1200" b="0" i="0" kern="1200">
                <a:solidFill>
                  <a:schemeClr val="tx1"/>
                </a:solidFill>
                <a:effectLst/>
                <a:latin typeface="Arial" panose="020B0604020202020204" pitchFamily="34" charset="0"/>
                <a:ea typeface="宋体" panose="02010600030101010101" pitchFamily="2" charset="-122"/>
                <a:cs typeface="+mn-cs"/>
              </a:rPr>
              <a:t>target network</a:t>
            </a:r>
            <a:r>
              <a:rPr lang="zh-CN" altLang="en" sz="1200" b="0" i="0" kern="120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effectLst/>
                <a:latin typeface="Arial" panose="020B0604020202020204" pitchFamily="34" charset="0"/>
                <a:ea typeface="宋体" panose="02010600030101010101" pitchFamily="2" charset="-122"/>
                <a:cs typeface="+mn-cs"/>
              </a:rPr>
              <a:t>作者使用 </a:t>
            </a:r>
            <a:r>
              <a:rPr lang="en" altLang="zh-CN" sz="1200" b="0" i="0" kern="1200">
                <a:solidFill>
                  <a:schemeClr val="tx1"/>
                </a:solidFill>
                <a:effectLst/>
                <a:latin typeface="Arial" panose="020B0604020202020204" pitchFamily="34" charset="0"/>
                <a:ea typeface="宋体" panose="02010600030101010101" pitchFamily="2" charset="-122"/>
                <a:cs typeface="+mn-cs"/>
              </a:rPr>
              <a:t>exponential moving average (EMA)</a:t>
            </a:r>
            <a:r>
              <a:rPr lang="zh-CN" altLang="en-US" sz="1200" b="0" i="0" kern="1200">
                <a:solidFill>
                  <a:schemeClr val="tx1"/>
                </a:solidFill>
                <a:effectLst/>
                <a:latin typeface="Arial" panose="020B0604020202020204" pitchFamily="34" charset="0"/>
                <a:ea typeface="宋体" panose="02010600030101010101" pitchFamily="2" charset="-122"/>
                <a:cs typeface="+mn-cs"/>
              </a:rPr>
              <a:t>模型作为目标网络。让 </a:t>
            </a:r>
            <a:r>
              <a:rPr lang="en-US" altLang="zh-CN" sz="1200" b="0" i="0" kern="1200">
                <a:solidFill>
                  <a:schemeClr val="tx1"/>
                </a:solidFill>
                <a:effectLst/>
                <a:latin typeface="Arial" panose="020B0604020202020204" pitchFamily="34" charset="0"/>
                <a:ea typeface="宋体" panose="02010600030101010101" pitchFamily="2" charset="-122"/>
                <a:cs typeface="+mn-cs"/>
              </a:rPr>
              <a:t>theta</a:t>
            </a:r>
            <a:r>
              <a:rPr lang="zh-CN" altLang="en-US" sz="1200" b="0" i="0" kern="1200">
                <a:solidFill>
                  <a:schemeClr val="tx1"/>
                </a:solidFill>
                <a:effectLst/>
                <a:latin typeface="Arial" panose="020B0604020202020204" pitchFamily="34" charset="0"/>
                <a:ea typeface="宋体" panose="02010600030101010101" pitchFamily="2" charset="-122"/>
                <a:cs typeface="+mn-cs"/>
              </a:rPr>
              <a:t>  和 </a:t>
            </a:r>
            <a:r>
              <a:rPr lang="en-US" altLang="zh-CN" sz="1200" b="0" i="0" kern="1200">
                <a:solidFill>
                  <a:schemeClr val="tx1"/>
                </a:solidFill>
                <a:effectLst/>
                <a:latin typeface="Arial" panose="020B0604020202020204" pitchFamily="34" charset="0"/>
                <a:ea typeface="宋体" panose="02010600030101010101" pitchFamily="2" charset="-122"/>
                <a:cs typeface="+mn-cs"/>
              </a:rPr>
              <a:t>theta’</a:t>
            </a:r>
            <a:r>
              <a:rPr lang="zh-CN" altLang="en-US" sz="1200" b="0" i="0" kern="1200">
                <a:solidFill>
                  <a:schemeClr val="tx1"/>
                </a:solidFill>
                <a:effectLst/>
                <a:latin typeface="Arial" panose="020B0604020202020204" pitchFamily="34" charset="0"/>
                <a:ea typeface="宋体" panose="02010600030101010101" pitchFamily="2" charset="-122"/>
                <a:cs typeface="+mn-cs"/>
              </a:rPr>
              <a:t> 分别代表在线网络和目标网络的参数。则目标网络更新方式如上。</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使用超网络的滑动平均（</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EMA</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网络来生成训练子网络的软标签，因为</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EMA</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网络提供的目标更加稳定和精准。</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其次，使用包括最宽子网络和随机宽度子网络的多个模型的概率集成（</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probability ensemble</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作知识蒸馏，因为多模型集成可以提供更多样、更泛化、更精准的软标签。（见上图）</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	</a:t>
            </a:r>
          </a:p>
          <a:p>
            <a:pPr marL="685800" lvl="1" indent="-228600">
              <a:buAutoNum type="arabicPeriod"/>
            </a:pPr>
            <a:r>
              <a:rPr lang="zh-CN" altLang="en-US" sz="1200" b="0" i="0" kern="1200">
                <a:solidFill>
                  <a:schemeClr val="tx1"/>
                </a:solidFill>
                <a:effectLst/>
                <a:latin typeface="Arial" panose="020B0604020202020204" pitchFamily="34" charset="0"/>
                <a:ea typeface="宋体" panose="02010600030101010101" pitchFamily="2" charset="-122"/>
                <a:cs typeface="+mn-cs"/>
              </a:rPr>
              <a:t>让最大宽度的在线网络直接学习标签</a:t>
            </a:r>
            <a:r>
              <a:rPr lang="en" altLang="zh-CN" sz="1200" b="0" i="0" kern="1200">
                <a:solidFill>
                  <a:schemeClr val="tx1"/>
                </a:solidFill>
                <a:effectLst/>
                <a:latin typeface="Arial" panose="020B0604020202020204" pitchFamily="34" charset="0"/>
                <a:ea typeface="宋体" panose="02010600030101010101" pitchFamily="2" charset="-122"/>
                <a:cs typeface="+mn-cs"/>
              </a:rPr>
              <a:t>Y</a:t>
            </a:r>
            <a:r>
              <a:rPr lang="zh-CN" altLang="en" sz="1200" b="0" i="0" kern="1200">
                <a:solidFill>
                  <a:schemeClr val="tx1"/>
                </a:solidFill>
                <a:effectLst/>
                <a:latin typeface="Arial" panose="020B0604020202020204" pitchFamily="34" charset="0"/>
                <a:ea typeface="宋体" panose="02010600030101010101" pitchFamily="2" charset="-122"/>
                <a:cs typeface="+mn-cs"/>
              </a:rPr>
              <a:t>，</a:t>
            </a:r>
            <a:endParaRPr lang="en-US" altLang="zh-CN" sz="1200" b="0" i="0" kern="1200">
              <a:solidFill>
                <a:schemeClr val="tx1"/>
              </a:solidFill>
              <a:effectLst/>
              <a:latin typeface="Arial" panose="020B0604020202020204" pitchFamily="34" charset="0"/>
              <a:ea typeface="宋体" panose="02010600030101010101" pitchFamily="2" charset="-122"/>
              <a:cs typeface="+mn-cs"/>
            </a:endParaRPr>
          </a:p>
          <a:p>
            <a:pPr marL="685800" lvl="1" indent="-228600">
              <a:buAutoNum type="arabicPeriod"/>
            </a:pPr>
            <a:r>
              <a:rPr lang="zh-CN" altLang="en-US" sz="1200" b="0" i="0" kern="1200">
                <a:solidFill>
                  <a:schemeClr val="tx1"/>
                </a:solidFill>
                <a:effectLst/>
                <a:latin typeface="Arial" panose="020B0604020202020204" pitchFamily="34" charset="0"/>
                <a:ea typeface="宋体" panose="02010600030101010101" pitchFamily="2" charset="-122"/>
                <a:cs typeface="+mn-cs"/>
              </a:rPr>
              <a:t>让随机采样宽度的在线网络去学习最大宽度的目标网络，</a:t>
            </a:r>
            <a:endParaRPr lang="en-US" altLang="zh-CN" sz="1200" b="0" i="0" kern="1200">
              <a:solidFill>
                <a:schemeClr val="tx1"/>
              </a:solidFill>
              <a:effectLst/>
              <a:latin typeface="Arial" panose="020B0604020202020204" pitchFamily="34" charset="0"/>
              <a:ea typeface="宋体" panose="02010600030101010101" pitchFamily="2" charset="-122"/>
              <a:cs typeface="+mn-cs"/>
            </a:endParaRPr>
          </a:p>
          <a:p>
            <a:pPr marL="685800" lvl="1" indent="-228600">
              <a:buAutoNum type="arabicPeriod"/>
            </a:pPr>
            <a:r>
              <a:rPr lang="zh-CN" altLang="en-US" sz="1200" b="0" i="0" kern="1200">
                <a:solidFill>
                  <a:schemeClr val="tx1"/>
                </a:solidFill>
                <a:effectLst/>
                <a:latin typeface="Arial" panose="020B0604020202020204" pitchFamily="34" charset="0"/>
                <a:ea typeface="宋体" panose="02010600030101010101" pitchFamily="2" charset="-122"/>
                <a:cs typeface="+mn-cs"/>
              </a:rPr>
              <a:t>让最小宽度的在线网络预测目标网络中所有子网（</a:t>
            </a:r>
            <a:r>
              <a:rPr lang="en" altLang="zh-CN" sz="1200" b="0" i="0" kern="1200">
                <a:solidFill>
                  <a:schemeClr val="tx1"/>
                </a:solidFill>
                <a:effectLst/>
                <a:latin typeface="Arial" panose="020B0604020202020204" pitchFamily="34" charset="0"/>
                <a:ea typeface="宋体" panose="02010600030101010101" pitchFamily="2" charset="-122"/>
                <a:cs typeface="+mn-cs"/>
              </a:rPr>
              <a:t>ensemble</a:t>
            </a:r>
            <a:r>
              <a:rPr lang="zh-CN" altLang="en" sz="1200" b="0" i="0" kern="1200">
                <a:solidFill>
                  <a:schemeClr val="tx1"/>
                </a:solidFill>
                <a:effectLst/>
                <a:latin typeface="Arial" panose="020B0604020202020204" pitchFamily="34" charset="0"/>
                <a:ea typeface="宋体" panose="02010600030101010101" pitchFamily="2" charset="-122"/>
                <a:cs typeface="+mn-cs"/>
              </a:rPr>
              <a:t>）</a:t>
            </a:r>
            <a:r>
              <a:rPr lang="zh-CN" altLang="en-US" sz="1200" b="0" i="0" kern="1200">
                <a:solidFill>
                  <a:schemeClr val="tx1"/>
                </a:solidFill>
                <a:effectLst/>
                <a:latin typeface="Arial" panose="020B0604020202020204" pitchFamily="34" charset="0"/>
                <a:ea typeface="宋体" panose="02010600030101010101" pitchFamily="2" charset="-122"/>
                <a:cs typeface="+mn-cs"/>
              </a:rPr>
              <a:t>的概率。</a:t>
            </a:r>
            <a:endParaRPr lang="en-US" altLang="zh-CN" sz="1200" b="0" i="0" kern="1200">
              <a:solidFill>
                <a:schemeClr val="tx1"/>
              </a:solidFill>
              <a:effectLst/>
              <a:latin typeface="Arial" panose="020B0604020202020204" pitchFamily="34" charset="0"/>
              <a:ea typeface="宋体" panose="02010600030101010101" pitchFamily="2" charset="-122"/>
              <a:cs typeface="+mn-cs"/>
            </a:endParaRPr>
          </a:p>
          <a:p>
            <a:pPr marL="685800" lvl="1" indent="-228600">
              <a:buAutoNum type="arabicPeriod"/>
            </a:pPr>
            <a:r>
              <a:rPr lang="zh-CN" altLang="en-US" sz="1200" b="0" i="0" kern="1200">
                <a:solidFill>
                  <a:schemeClr val="tx1"/>
                </a:solidFill>
                <a:effectLst/>
                <a:latin typeface="Arial" panose="020B0604020202020204" pitchFamily="34" charset="0"/>
                <a:ea typeface="宋体" panose="02010600030101010101" pitchFamily="2" charset="-122"/>
                <a:cs typeface="+mn-cs"/>
              </a:rPr>
              <a:t>记住这里面都是在线学习网络去学习目标网络，目标网络的作用就是产生软标签供在线学习网络学习</a:t>
            </a:r>
            <a:br>
              <a:rPr lang="zh-CN" altLang="en-US"/>
            </a:b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10</a:t>
            </a:fld>
            <a:endParaRPr lang="en-US" altLang="zh-CN"/>
          </a:p>
        </p:txBody>
      </p:sp>
    </p:spTree>
    <p:extLst>
      <p:ext uri="{BB962C8B-B14F-4D97-AF65-F5344CB8AC3E}">
        <p14:creationId xmlns:p14="http://schemas.microsoft.com/office/powerpoint/2010/main" val="94677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首先，作者提出通过当前层输入特征来预测出一个</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one-hot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向量</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，对应选择剪枝率列表中的一个值。输入特征首先通过全局池化（</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global pooling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来消除空间维度，再通过两个以</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ReLU</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相隔的全连接层，并求</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argmax</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得到</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one-hot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向量。由于这一结构与频道注意力相似，作者将两者除最后一层全连接外的层进行共享，形成包含</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动态宽度头</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频道注意力头</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的双头动态宽度门控。</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11</a:t>
            </a:fld>
            <a:endParaRPr lang="en-US" altLang="zh-CN"/>
          </a:p>
        </p:txBody>
      </p:sp>
    </p:spTree>
    <p:extLst>
      <p:ext uri="{BB962C8B-B14F-4D97-AF65-F5344CB8AC3E}">
        <p14:creationId xmlns:p14="http://schemas.microsoft.com/office/powerpoint/2010/main" val="3862721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由于</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argmax</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不可导，之前使用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argmax</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作为网络中间层的工作一般使用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gumbel-softmax</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作为替代，来近似求导，以便梯度回传。但是，本文作者发现采用这个方法进行</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gate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训练时，很容易使其</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gate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坍塌成静态</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为此，作者提出</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Sandwich Gate Sparsification</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训练策略</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。首先，每个输入样本都按，“是否能被最窄网络正确预测”，分为分类；</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对于容易和困难两类。然后，将两类难易样本打上</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one-hot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标签，</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使用交叉熵直接优化</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gate</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这种训练方式避免了间接和近似的梯度回传，克服了</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gate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收敛困难的问题，并提高了</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gate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的动态多样性</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12</a:t>
            </a:fld>
            <a:endParaRPr lang="en-US" altLang="zh-CN"/>
          </a:p>
        </p:txBody>
      </p:sp>
    </p:spTree>
    <p:extLst>
      <p:ext uri="{BB962C8B-B14F-4D97-AF65-F5344CB8AC3E}">
        <p14:creationId xmlns:p14="http://schemas.microsoft.com/office/powerpoint/2010/main" val="346617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蓝色： </a:t>
            </a:r>
            <a:r>
              <a:rPr kumimoji="1" lang="en-US" altLang="zh-CN"/>
              <a:t>lower bounds</a:t>
            </a:r>
            <a:r>
              <a:rPr kumimoji="1" lang="zh-CN" altLang="en-US"/>
              <a:t>；最小网络的下限；</a:t>
            </a:r>
            <a:endParaRPr kumimoji="1" lang="en-US" altLang="zh-CN"/>
          </a:p>
          <a:p>
            <a:r>
              <a:rPr kumimoji="1" lang="zh-CN" altLang="en-US"/>
              <a:t>绿色： 搜索过程中一些符合 </a:t>
            </a:r>
            <a:r>
              <a:rPr kumimoji="1" lang="en-US" altLang="zh-CN"/>
              <a:t>design specification</a:t>
            </a:r>
            <a:r>
              <a:rPr kumimoji="1" lang="zh-CN" altLang="en-US"/>
              <a:t>的点</a:t>
            </a:r>
            <a:endParaRPr kumimoji="1" lang="en-US" altLang="zh-CN"/>
          </a:p>
          <a:p>
            <a:r>
              <a:rPr kumimoji="1" lang="zh-CN" altLang="en-US"/>
              <a:t>红色： 最优搜索结果</a:t>
            </a:r>
            <a:endParaRPr kumimoji="1" lang="en-US" altLang="zh-CN"/>
          </a:p>
          <a:p>
            <a:r>
              <a:rPr kumimoji="1" lang="en-US" altLang="zh-CN"/>
              <a:t>1. </a:t>
            </a:r>
            <a:r>
              <a:rPr kumimoji="1" lang="zh-CN" altLang="en-US"/>
              <a:t>搜索结果总是满足 </a:t>
            </a:r>
            <a:r>
              <a:rPr kumimoji="1" lang="en-US" altLang="zh-CN"/>
              <a:t>design specification</a:t>
            </a:r>
            <a:r>
              <a:rPr kumimoji="1" lang="zh-CN" altLang="en-US"/>
              <a:t>的</a:t>
            </a:r>
            <a:endParaRPr kumimoji="1" lang="en-US" altLang="zh-CN"/>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a:t>2.</a:t>
            </a:r>
            <a:r>
              <a:rPr kumimoji="1" lang="zh-CN" altLang="en-US"/>
              <a:t> </a:t>
            </a:r>
            <a:r>
              <a:rPr lang="en" altLang="zh-CN" sz="1200" kern="1200">
                <a:solidFill>
                  <a:schemeClr val="tx1"/>
                </a:solidFill>
                <a:effectLst/>
                <a:latin typeface="Arial" panose="020B0604020202020204" pitchFamily="34" charset="0"/>
                <a:ea typeface="宋体" panose="02010600030101010101" pitchFamily="2" charset="-122"/>
                <a:cs typeface="+mn-cs"/>
              </a:rPr>
              <a:t>The accuracy on CIFAR-10 of the four solutions are 92.85%, 92.62%, 93.23%, and 91.11%, while the accuracy lower bounds from the smallest network is 78.93%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1</a:t>
            </a:r>
            <a:r>
              <a:rPr lang="zh-CN" altLang="en-US"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的结果至少有一个维度接近资源限制；</a:t>
            </a:r>
            <a:r>
              <a:rPr lang="en-US" altLang="zh-CN" sz="1200" kern="1200">
                <a:solidFill>
                  <a:schemeClr val="tx1"/>
                </a:solidFill>
                <a:effectLst/>
                <a:latin typeface="Arial" panose="020B0604020202020204" pitchFamily="34" charset="0"/>
                <a:ea typeface="宋体" panose="02010600030101010101" pitchFamily="2" charset="-122"/>
                <a:cs typeface="+mn-cs"/>
              </a:rPr>
              <a:t>2</a:t>
            </a:r>
            <a:r>
              <a:rPr lang="zh-CN" altLang="en-US" sz="1200" kern="1200">
                <a:solidFill>
                  <a:schemeClr val="tx1"/>
                </a:solidFill>
                <a:effectLst/>
                <a:latin typeface="Arial" panose="020B0604020202020204" pitchFamily="34" charset="0"/>
                <a:ea typeface="宋体" panose="02010600030101010101" pitchFamily="2" charset="-122"/>
                <a:cs typeface="+mn-cs"/>
              </a:rPr>
              <a:t>的结果并不如此，说明最好的</a:t>
            </a:r>
            <a:r>
              <a:rPr lang="en-US" altLang="zh-CN" sz="1200" kern="1200">
                <a:solidFill>
                  <a:schemeClr val="tx1"/>
                </a:solidFill>
                <a:effectLst/>
                <a:latin typeface="Arial" panose="020B0604020202020204" pitchFamily="34" charset="0"/>
                <a:ea typeface="宋体" panose="02010600030101010101" pitchFamily="2" charset="-122"/>
                <a:cs typeface="+mn-cs"/>
              </a:rPr>
              <a:t>solution</a:t>
            </a:r>
            <a:r>
              <a:rPr lang="zh-CN" altLang="en-US" sz="1200" kern="1200">
                <a:solidFill>
                  <a:schemeClr val="tx1"/>
                </a:solidFill>
                <a:effectLst/>
                <a:latin typeface="Arial" panose="020B0604020202020204" pitchFamily="34" charset="0"/>
                <a:ea typeface="宋体" panose="02010600030101010101" pitchFamily="2" charset="-122"/>
                <a:cs typeface="+mn-cs"/>
              </a:rPr>
              <a:t>可能并不靠近</a:t>
            </a:r>
            <a:r>
              <a:rPr lang="en-US" altLang="zh-CN" sz="1200" kern="1200">
                <a:solidFill>
                  <a:schemeClr val="tx1"/>
                </a:solidFill>
                <a:effectLst/>
                <a:latin typeface="Arial" panose="020B0604020202020204" pitchFamily="34" charset="0"/>
                <a:ea typeface="宋体" panose="02010600030101010101" pitchFamily="2" charset="-122"/>
                <a:cs typeface="+mn-cs"/>
              </a:rPr>
              <a:t>specs</a:t>
            </a:r>
            <a:r>
              <a:rPr lang="zh-CN" altLang="en-US" sz="1200" kern="1200">
                <a:solidFill>
                  <a:schemeClr val="tx1"/>
                </a:solidFill>
                <a:effectLst/>
                <a:latin typeface="Arial" panose="020B0604020202020204" pitchFamily="34" charset="0"/>
                <a:ea typeface="宋体" panose="02010600030101010101" pitchFamily="2" charset="-122"/>
                <a:cs typeface="+mn-cs"/>
              </a:rPr>
              <a:t>。值得注意的是，</a:t>
            </a:r>
            <a:r>
              <a:rPr lang="en-US" altLang="zh-CN" sz="1200" kern="1200">
                <a:solidFill>
                  <a:schemeClr val="tx1"/>
                </a:solidFill>
                <a:effectLst/>
                <a:latin typeface="Arial" panose="020B0604020202020204" pitchFamily="34" charset="0"/>
                <a:ea typeface="宋体" panose="02010600030101010101" pitchFamily="2" charset="-122"/>
                <a:cs typeface="+mn-cs"/>
              </a:rPr>
              <a:t>2</a:t>
            </a:r>
            <a:r>
              <a:rPr lang="zh-CN" altLang="en-US" sz="1200" kern="1200">
                <a:solidFill>
                  <a:schemeClr val="tx1"/>
                </a:solidFill>
                <a:effectLst/>
                <a:latin typeface="Arial" panose="020B0604020202020204" pitchFamily="34" charset="0"/>
                <a:ea typeface="宋体" panose="02010600030101010101" pitchFamily="2" charset="-122"/>
                <a:cs typeface="+mn-cs"/>
              </a:rPr>
              <a:t>的</a:t>
            </a:r>
            <a:r>
              <a:rPr lang="en-US" altLang="zh-CN" sz="1200" kern="1200">
                <a:solidFill>
                  <a:schemeClr val="tx1"/>
                </a:solidFill>
                <a:effectLst/>
                <a:latin typeface="Arial" panose="020B0604020202020204" pitchFamily="34" charset="0"/>
                <a:ea typeface="宋体" panose="02010600030101010101" pitchFamily="2" charset="-122"/>
                <a:cs typeface="+mn-cs"/>
              </a:rPr>
              <a:t>acc</a:t>
            </a:r>
            <a:r>
              <a:rPr lang="zh-CN" altLang="en-US" sz="1200" kern="1200">
                <a:solidFill>
                  <a:schemeClr val="tx1"/>
                </a:solidFill>
                <a:effectLst/>
                <a:latin typeface="Arial" panose="020B0604020202020204" pitchFamily="34" charset="0"/>
                <a:ea typeface="宋体" panose="02010600030101010101" pitchFamily="2" charset="-122"/>
                <a:cs typeface="+mn-cs"/>
              </a:rPr>
              <a:t>比</a:t>
            </a:r>
            <a:r>
              <a:rPr lang="en-US" altLang="zh-CN" sz="1200" kern="1200">
                <a:solidFill>
                  <a:schemeClr val="tx1"/>
                </a:solidFill>
                <a:effectLst/>
                <a:latin typeface="Arial" panose="020B0604020202020204" pitchFamily="34" charset="0"/>
                <a:ea typeface="宋体" panose="02010600030101010101" pitchFamily="2" charset="-122"/>
                <a:cs typeface="+mn-cs"/>
              </a:rPr>
              <a:t>1</a:t>
            </a:r>
            <a:r>
              <a:rPr lang="zh-CN" altLang="en-US" sz="1200" kern="1200">
                <a:solidFill>
                  <a:schemeClr val="tx1"/>
                </a:solidFill>
                <a:effectLst/>
                <a:latin typeface="Arial" panose="020B0604020202020204" pitchFamily="34" charset="0"/>
                <a:ea typeface="宋体" panose="02010600030101010101" pitchFamily="2" charset="-122"/>
                <a:cs typeface="+mn-cs"/>
              </a:rPr>
              <a:t>，</a:t>
            </a:r>
            <a:r>
              <a:rPr lang="en-US" altLang="zh-CN" sz="1200" kern="1200">
                <a:solidFill>
                  <a:schemeClr val="tx1"/>
                </a:solidFill>
                <a:effectLst/>
                <a:latin typeface="Arial" panose="020B0604020202020204" pitchFamily="34" charset="0"/>
                <a:ea typeface="宋体" panose="02010600030101010101" pitchFamily="2" charset="-122"/>
                <a:cs typeface="+mn-cs"/>
              </a:rPr>
              <a:t>3</a:t>
            </a:r>
            <a:r>
              <a:rPr lang="zh-CN" altLang="en-US" sz="1200" kern="1200">
                <a:solidFill>
                  <a:schemeClr val="tx1"/>
                </a:solidFill>
                <a:effectLst/>
                <a:latin typeface="Arial" panose="020B0604020202020204" pitchFamily="34" charset="0"/>
                <a:ea typeface="宋体" panose="02010600030101010101" pitchFamily="2" charset="-122"/>
                <a:cs typeface="+mn-cs"/>
              </a:rPr>
              <a:t>低。</a:t>
            </a:r>
            <a:endParaRPr lang="en-US" altLang="zh-CN" sz="1200" kern="120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anose="020B0604020202020204" pitchFamily="34" charset="0"/>
                <a:ea typeface="宋体" panose="02010600030101010101" pitchFamily="2" charset="-122"/>
                <a:cs typeface="+mn-cs"/>
              </a:rPr>
              <a:t>[</a:t>
            </a:r>
            <a:r>
              <a:rPr lang="zh-CN" altLang="en-US" sz="1200" kern="1200">
                <a:solidFill>
                  <a:schemeClr val="tx1"/>
                </a:solidFill>
                <a:effectLst/>
                <a:latin typeface="Arial" panose="020B0604020202020204" pitchFamily="34" charset="0"/>
                <a:ea typeface="宋体" panose="02010600030101010101" pitchFamily="2" charset="-122"/>
                <a:cs typeface="+mn-cs"/>
              </a:rPr>
              <a:t>并不是越接近资源越好，主要还是因为</a:t>
            </a:r>
            <a:r>
              <a:rPr lang="en-US" altLang="zh-CN" sz="1200" kern="1200">
                <a:solidFill>
                  <a:schemeClr val="tx1"/>
                </a:solidFill>
                <a:effectLst/>
                <a:latin typeface="Arial" panose="020B0604020202020204" pitchFamily="34" charset="0"/>
                <a:ea typeface="宋体" panose="02010600030101010101" pitchFamily="2" charset="-122"/>
                <a:cs typeface="+mn-cs"/>
              </a:rPr>
              <a:t>reward</a:t>
            </a:r>
            <a:r>
              <a:rPr lang="zh-CN" altLang="en-US" sz="1200" kern="1200">
                <a:solidFill>
                  <a:schemeClr val="tx1"/>
                </a:solidFill>
                <a:effectLst/>
                <a:latin typeface="Arial" panose="020B0604020202020204" pitchFamily="34" charset="0"/>
                <a:ea typeface="宋体" panose="02010600030101010101" pitchFamily="2" charset="-122"/>
                <a:cs typeface="+mn-cs"/>
              </a:rPr>
              <a:t> </a:t>
            </a:r>
            <a:r>
              <a:rPr lang="en-US" altLang="zh-CN" sz="1200" kern="1200">
                <a:solidFill>
                  <a:schemeClr val="tx1"/>
                </a:solidFill>
                <a:effectLst/>
                <a:latin typeface="Arial" panose="020B0604020202020204" pitchFamily="34" charset="0"/>
                <a:ea typeface="宋体" panose="02010600030101010101" pitchFamily="2" charset="-122"/>
                <a:cs typeface="+mn-cs"/>
              </a:rPr>
              <a:t>function</a:t>
            </a:r>
            <a:r>
              <a:rPr lang="zh-CN" altLang="en-US" sz="1200" kern="1200">
                <a:solidFill>
                  <a:schemeClr val="tx1"/>
                </a:solidFill>
                <a:effectLst/>
                <a:latin typeface="Arial" panose="020B0604020202020204" pitchFamily="34" charset="0"/>
                <a:ea typeface="宋体" panose="02010600030101010101" pitchFamily="2" charset="-122"/>
                <a:cs typeface="+mn-cs"/>
              </a:rPr>
              <a:t>加入了</a:t>
            </a:r>
            <a:r>
              <a:rPr lang="en-US" altLang="zh-CN" sz="1200" kern="1200">
                <a:solidFill>
                  <a:schemeClr val="tx1"/>
                </a:solidFill>
                <a:effectLst/>
                <a:latin typeface="Arial" panose="020B0604020202020204" pitchFamily="34" charset="0"/>
                <a:ea typeface="宋体" panose="02010600030101010101" pitchFamily="2" charset="-122"/>
                <a:cs typeface="+mn-cs"/>
              </a:rPr>
              <a:t>penalty]</a:t>
            </a:r>
            <a:endParaRPr lang="en" altLang="zh-CN"/>
          </a:p>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13</a:t>
            </a:fld>
            <a:endParaRPr lang="en-US" altLang="zh-CN"/>
          </a:p>
        </p:txBody>
      </p:sp>
    </p:spTree>
    <p:extLst>
      <p:ext uri="{BB962C8B-B14F-4D97-AF65-F5344CB8AC3E}">
        <p14:creationId xmlns:p14="http://schemas.microsoft.com/office/powerpoint/2010/main" val="246884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14</a:t>
            </a:fld>
            <a:endParaRPr lang="en-US" altLang="zh-CN"/>
          </a:p>
        </p:txBody>
      </p:sp>
    </p:spTree>
    <p:extLst>
      <p:ext uri="{BB962C8B-B14F-4D97-AF65-F5344CB8AC3E}">
        <p14:creationId xmlns:p14="http://schemas.microsoft.com/office/powerpoint/2010/main" val="427017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DS-Net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超过了现有的模型压缩方法</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DS-Net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成功加速</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ResNet-50</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MobileNetV1</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2-4</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倍的计算量减少，和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1.17</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1.62</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倍的实际加速）；优于静态剪枝方法，比</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EagleEye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Meta-Pruning</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分别高出</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1.9%</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2.2%</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；优于其他强大的动态网络，比动态剪枝方法</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CGNet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高出</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2.5%</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；也优于静态</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slimmable</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网络，比</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AutoSlim</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US-Net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分别高出</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2.2%</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5.9%</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Figure 1</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15</a:t>
            </a:fld>
            <a:endParaRPr lang="en-US" altLang="zh-CN"/>
          </a:p>
        </p:txBody>
      </p:sp>
    </p:spTree>
    <p:extLst>
      <p:ext uri="{BB962C8B-B14F-4D97-AF65-F5344CB8AC3E}">
        <p14:creationId xmlns:p14="http://schemas.microsoft.com/office/powerpoint/2010/main" val="4107115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CIFAR-10</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上，</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DS-ResNet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可减少</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2.5</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倍计算量，并在精度上超过原</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ResNet50 0.6%</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1.0%</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，甚至以五分之一的计算量，超过</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ResNet101</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Table 3</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16</a:t>
            </a:fld>
            <a:endParaRPr lang="en-US" altLang="zh-CN"/>
          </a:p>
        </p:txBody>
      </p:sp>
    </p:spTree>
    <p:extLst>
      <p:ext uri="{BB962C8B-B14F-4D97-AF65-F5344CB8AC3E}">
        <p14:creationId xmlns:p14="http://schemas.microsoft.com/office/powerpoint/2010/main" val="423533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VOC</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目标检测任务，</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DS-MBNet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相比原</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MobileNet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达成了</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0.9</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1.8</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mAP</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提升，同时计算量分别减少</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1.59</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1.34</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倍。（</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Table 4</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17</a:t>
            </a:fld>
            <a:endParaRPr lang="en-US" altLang="zh-CN"/>
          </a:p>
        </p:txBody>
      </p:sp>
    </p:spTree>
    <p:extLst>
      <p:ext uri="{BB962C8B-B14F-4D97-AF65-F5344CB8AC3E}">
        <p14:creationId xmlns:p14="http://schemas.microsoft.com/office/powerpoint/2010/main" val="2731956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见上图左侧，使用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IEB</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时，</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supernet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避免了训练过程中的精度的波动，稳定的收敛到更高的精度（</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Figure 6</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在最窄和最宽的子网络上比</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in-placedistillation</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分别提高了</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1.8%</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0.6%</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18</a:t>
            </a:fld>
            <a:endParaRPr lang="en-US" altLang="zh-CN"/>
          </a:p>
        </p:txBody>
      </p:sp>
    </p:spTree>
    <p:extLst>
      <p:ext uri="{BB962C8B-B14F-4D97-AF65-F5344CB8AC3E}">
        <p14:creationId xmlns:p14="http://schemas.microsoft.com/office/powerpoint/2010/main" val="3258870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见上图右侧，使用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SGS</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时（红色线），优于不使用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SGS</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的精度（紫色线）；使用双头权重共享门控（红色线），优于不使用权重共享（绿色点）；使用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one-hot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方式预测（红色线），优于直接预测标量剪枝率（橙色点）</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19</a:t>
            </a:fld>
            <a:endParaRPr lang="en-US" altLang="zh-CN"/>
          </a:p>
        </p:txBody>
      </p:sp>
    </p:spTree>
    <p:extLst>
      <p:ext uri="{BB962C8B-B14F-4D97-AF65-F5344CB8AC3E}">
        <p14:creationId xmlns:p14="http://schemas.microsoft.com/office/powerpoint/2010/main" val="89851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2</a:t>
            </a:fld>
            <a:endParaRPr lang="en-US" altLang="zh-CN"/>
          </a:p>
        </p:txBody>
      </p:sp>
    </p:spTree>
    <p:extLst>
      <p:ext uri="{BB962C8B-B14F-4D97-AF65-F5344CB8AC3E}">
        <p14:creationId xmlns:p14="http://schemas.microsoft.com/office/powerpoint/2010/main" val="259422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a:t>Try best </a:t>
            </a:r>
            <a:r>
              <a:rPr kumimoji="1" lang="zh-CN" altLang="en-US"/>
              <a:t>和 </a:t>
            </a:r>
            <a:r>
              <a:rPr kumimoji="1" lang="en-US" altLang="zh-CN"/>
              <a:t>give</a:t>
            </a:r>
            <a:r>
              <a:rPr kumimoji="1" lang="zh-CN" altLang="en-US"/>
              <a:t> </a:t>
            </a:r>
            <a:r>
              <a:rPr kumimoji="1" lang="en-US" altLang="zh-CN"/>
              <a:t>up</a:t>
            </a:r>
            <a:r>
              <a:rPr kumimoji="1" lang="zh-CN" altLang="en-US"/>
              <a:t>的定义</a:t>
            </a:r>
            <a:endParaRPr kumimoji="1" lang="en-US" altLang="zh-CN"/>
          </a:p>
          <a:p>
            <a:pPr marL="228600" indent="-228600">
              <a:buAutoNum type="arabicPeriod"/>
            </a:pPr>
            <a:r>
              <a:rPr kumimoji="1" lang="zh-CN" altLang="en-US"/>
              <a:t>损害模型性能。 使用 </a:t>
            </a:r>
            <a:r>
              <a:rPr kumimoji="1" lang="en-US" altLang="zh-CN"/>
              <a:t>Try Best </a:t>
            </a:r>
            <a:r>
              <a:rPr kumimoji="1" lang="zh-CN" altLang="en-US"/>
              <a:t>策略（红线）训练的模型优于使用 </a:t>
            </a:r>
            <a:r>
              <a:rPr kumimoji="1" lang="en-US" altLang="zh-CN"/>
              <a:t>Give Up </a:t>
            </a:r>
            <a:r>
              <a:rPr kumimoji="1" lang="zh-CN" altLang="en-US"/>
              <a:t>策略（蓝点）训练的模型</a:t>
            </a:r>
            <a:endParaRPr kumimoji="1" lang="en-US" altLang="zh-CN"/>
          </a:p>
          <a:p>
            <a:pPr marL="228600" indent="-228600">
              <a:buAutoNum type="arabicPeriod"/>
            </a:pPr>
            <a:r>
              <a:rPr kumimoji="1" lang="zh-CN" altLang="en-US"/>
              <a:t>这可以归因于 </a:t>
            </a:r>
            <a:r>
              <a:rPr kumimoji="1" lang="en-US" altLang="zh-CN"/>
              <a:t>Give Up </a:t>
            </a:r>
            <a:r>
              <a:rPr kumimoji="1" lang="zh-CN" altLang="en-US"/>
              <a:t>策略的优化难度和缺乏针对最宽路径的样本（依赖样本仅占总训练样本的 </a:t>
            </a:r>
            <a:r>
              <a:rPr kumimoji="1" lang="en-US" altLang="zh-CN"/>
              <a:t>10% </a:t>
            </a:r>
            <a:r>
              <a:rPr kumimoji="1" lang="zh-CN" altLang="en-US"/>
              <a:t>左右）。</a:t>
            </a:r>
            <a:endParaRPr kumimoji="1" lang="en-US" altLang="zh-CN"/>
          </a:p>
          <a:p>
            <a:pPr marL="228600" indent="-228600">
              <a:buAutoNum type="arabicPeriod"/>
            </a:pP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20</a:t>
            </a:fld>
            <a:endParaRPr lang="en-US" altLang="zh-CN"/>
          </a:p>
        </p:txBody>
      </p:sp>
    </p:spTree>
    <p:extLst>
      <p:ext uri="{BB962C8B-B14F-4D97-AF65-F5344CB8AC3E}">
        <p14:creationId xmlns:p14="http://schemas.microsoft.com/office/powerpoint/2010/main" val="728377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共享第一个全连接层的效果； 通过应用权重共享设计（绿点与红线），</a:t>
            </a:r>
            <a:r>
              <a:rPr kumimoji="1" lang="en" altLang="zh-CN"/>
              <a:t>DS-ResNet </a:t>
            </a:r>
            <a:r>
              <a:rPr kumimoji="1" lang="zh-CN" altLang="en-US"/>
              <a:t>的性能显着提高（</a:t>
            </a:r>
            <a:r>
              <a:rPr kumimoji="1" lang="en-US" altLang="zh-CN"/>
              <a:t>3.9%</a:t>
            </a:r>
            <a:r>
              <a:rPr kumimoji="1" lang="zh-CN" altLang="en-US"/>
              <a:t>）。 这可能是由于瘦头的过度拟合。</a:t>
            </a:r>
          </a:p>
          <a:p>
            <a:r>
              <a:rPr kumimoji="1" lang="zh-CN" altLang="en-US"/>
              <a:t>  瘦身比例是采用定型器设计还是一键式设计。 标量设计（橙色点）的性能远低于单热设计（红线），表明标量门无法将输入路由到正确的路径。</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21</a:t>
            </a:fld>
            <a:endParaRPr lang="en-US" altLang="zh-CN"/>
          </a:p>
        </p:txBody>
      </p:sp>
    </p:spTree>
    <p:extLst>
      <p:ext uri="{BB962C8B-B14F-4D97-AF65-F5344CB8AC3E}">
        <p14:creationId xmlns:p14="http://schemas.microsoft.com/office/powerpoint/2010/main" val="3241715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22</a:t>
            </a:fld>
            <a:endParaRPr lang="en-US" altLang="zh-CN"/>
          </a:p>
        </p:txBody>
      </p:sp>
    </p:spTree>
    <p:extLst>
      <p:ext uri="{BB962C8B-B14F-4D97-AF65-F5344CB8AC3E}">
        <p14:creationId xmlns:p14="http://schemas.microsoft.com/office/powerpoint/2010/main" val="1513824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a:t>Dynamic NN,</a:t>
            </a:r>
            <a:r>
              <a:rPr kumimoji="1" lang="zh-CN" altLang="en-US"/>
              <a:t>是否是一个方向。组里做</a:t>
            </a:r>
            <a:r>
              <a:rPr kumimoji="1" lang="en-US" altLang="zh-CN"/>
              <a:t>prunign</a:t>
            </a:r>
            <a:r>
              <a:rPr kumimoji="1" lang="zh-CN" altLang="en-US"/>
              <a:t>的同学也可以结合；</a:t>
            </a:r>
            <a:endParaRPr kumimoji="1" lang="en-US" altLang="zh-CN"/>
          </a:p>
          <a:p>
            <a:pPr marL="228600" indent="-228600">
              <a:buAutoNum type="arabicPeriod"/>
            </a:pPr>
            <a:r>
              <a:rPr kumimoji="1" lang="zh-CN" altLang="en-US"/>
              <a:t>论文写的非常清楚，实验很清晰。</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23</a:t>
            </a:fld>
            <a:endParaRPr lang="en-US" altLang="zh-CN"/>
          </a:p>
        </p:txBody>
      </p:sp>
    </p:spTree>
    <p:extLst>
      <p:ext uri="{BB962C8B-B14F-4D97-AF65-F5344CB8AC3E}">
        <p14:creationId xmlns:p14="http://schemas.microsoft.com/office/powerpoint/2010/main" val="26778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3</a:t>
            </a:fld>
            <a:endParaRPr lang="en-US" altLang="zh-CN"/>
          </a:p>
        </p:txBody>
      </p:sp>
    </p:spTree>
    <p:extLst>
      <p:ext uri="{BB962C8B-B14F-4D97-AF65-F5344CB8AC3E}">
        <p14:creationId xmlns:p14="http://schemas.microsoft.com/office/powerpoint/2010/main" val="1858597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zh-CN" altLang="en-US" sz="1200"/>
              <a:t>一系列的方法被提出，用于改进神经网络的</a:t>
            </a:r>
            <a:r>
              <a:rPr kumimoji="1" lang="en-US" altLang="zh-CN" sz="1200"/>
              <a:t>inference efficiency.</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en-US" altLang="zh-CN" sz="1200"/>
              <a:t>Anytime neural networks</a:t>
            </a:r>
            <a:r>
              <a:rPr kumimoji="1" lang="zh-CN" altLang="en-US" sz="1200"/>
              <a:t> </a:t>
            </a:r>
            <a:r>
              <a:rPr kumimoji="1" lang="en-US" altLang="zh-CN" sz="1200"/>
              <a:t>:</a:t>
            </a:r>
            <a:r>
              <a:rPr kumimoji="1" lang="zh-CN" altLang="en-US" sz="1200"/>
              <a:t> </a:t>
            </a:r>
            <a:r>
              <a:rPr kumimoji="1" lang="zh-CN" altLang="en-US"/>
              <a:t>可以在不同的预算约束下执行不同的子网络，从而可以在不同的应用场景中即时地自适应地部署 （例如，根据你的算力决定部署</a:t>
            </a:r>
            <a:r>
              <a:rPr kumimoji="1" lang="en-US" altLang="zh-CN"/>
              <a:t>20</a:t>
            </a:r>
            <a:r>
              <a:rPr kumimoji="1" lang="zh-CN" altLang="en-US"/>
              <a:t>层还是</a:t>
            </a:r>
            <a:r>
              <a:rPr kumimoji="1" lang="en-US" altLang="zh-CN"/>
              <a:t>30</a:t>
            </a:r>
            <a:r>
              <a:rPr kumimoji="1" lang="zh-CN" altLang="en-US"/>
              <a:t>层的网络，但是这些层都来自于同样的一个大网络，不需要重训）。 变化的可能是</a:t>
            </a:r>
            <a:r>
              <a:rPr kumimoji="1" lang="en-US" altLang="zh-CN"/>
              <a:t>depth, width, kernel size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en" altLang="zh-CN" sz="1200"/>
              <a:t>Dynamic neural networks: </a:t>
            </a:r>
            <a:r>
              <a:rPr kumimoji="1" lang="zh-CN" altLang="en-US" sz="1200"/>
              <a:t>通过对具有不同难度级别的输入自适应地使用不同的子网络来降低平均推理成本</a:t>
            </a:r>
            <a:r>
              <a:rPr kumimoji="1" lang="en-US" altLang="zh-CN" sz="1200"/>
              <a:t> (</a:t>
            </a:r>
            <a:r>
              <a:rPr kumimoji="1" lang="zh-CN" altLang="en-US" sz="1200"/>
              <a:t>关键是对于不同输入，使用不同网络</a:t>
            </a:r>
            <a:r>
              <a:rPr kumimoji="1" lang="en-US" altLang="zh-CN" sz="1200"/>
              <a:t>)</a:t>
            </a:r>
            <a:r>
              <a:rPr kumimoji="1" lang="zh-CN" altLang="en-US" sz="1200"/>
              <a:t>。</a:t>
            </a:r>
            <a:endParaRPr kumimoji="1" lang="en" altLang="zh-CN" sz="120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en" altLang="zh-CN" sz="1200"/>
              <a:t>Weight sharing NAS:  NAS </a:t>
            </a:r>
            <a:r>
              <a:rPr kumimoji="1" lang="zh-CN" altLang="en-US" sz="1200"/>
              <a:t>旨在自动高效地设计神经网络架构； </a:t>
            </a:r>
            <a:r>
              <a:rPr kumimoji="1" lang="en" altLang="zh-CN" sz="1200"/>
              <a:t>Weight sharing </a:t>
            </a:r>
            <a:r>
              <a:rPr kumimoji="1" lang="zh-CN" altLang="en-US" sz="1200"/>
              <a:t>将 </a:t>
            </a:r>
            <a:r>
              <a:rPr kumimoji="1" lang="en" altLang="zh-CN" sz="1200"/>
              <a:t>NAS </a:t>
            </a:r>
            <a:r>
              <a:rPr kumimoji="1" lang="zh-CN" altLang="en-US" sz="1200"/>
              <a:t>的整个搜索空间整合到一个权重共享超网络中，并通过追求性能最佳的子网来优化网络架构。</a:t>
            </a:r>
            <a:endParaRPr kumimoji="1" lang="en-US" altLang="zh-CN" sz="120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zh-CN" altLang="en-US" sz="1200"/>
              <a:t>这篇文章是一个结合</a:t>
            </a:r>
            <a:r>
              <a:rPr kumimoji="1" lang="en-US" altLang="zh-CN" sz="1200"/>
              <a:t>anytime NN </a:t>
            </a:r>
            <a:r>
              <a:rPr kumimoji="1" lang="zh-CN" altLang="en-US" sz="1200"/>
              <a:t>和 </a:t>
            </a:r>
            <a:r>
              <a:rPr kumimoji="1" lang="en-US" altLang="zh-CN" sz="1200"/>
              <a:t>dynamic NN</a:t>
            </a:r>
            <a:r>
              <a:rPr kumimoji="1" lang="zh-CN" altLang="en-US" sz="1200"/>
              <a:t>的工作</a:t>
            </a:r>
            <a:endParaRPr kumimoji="1" lang="en" altLang="zh-CN" sz="120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4</a:t>
            </a:fld>
            <a:endParaRPr lang="en-US" altLang="zh-CN"/>
          </a:p>
        </p:txBody>
      </p:sp>
    </p:spTree>
    <p:extLst>
      <p:ext uri="{BB962C8B-B14F-4D97-AF65-F5344CB8AC3E}">
        <p14:creationId xmlns:p14="http://schemas.microsoft.com/office/powerpoint/2010/main" val="26218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en-US" altLang="zh-CN"/>
              <a:t>Slimmable neural networks </a:t>
            </a:r>
            <a:r>
              <a:rPr kumimoji="1" lang="zh-CN" altLang="en-US"/>
              <a:t>是 </a:t>
            </a:r>
            <a:r>
              <a:rPr kumimoji="1" lang="en-US" altLang="zh-CN" sz="1200"/>
              <a:t>Anytime neural networks</a:t>
            </a:r>
            <a:r>
              <a:rPr kumimoji="1" lang="zh-CN" altLang="en-US" sz="1200"/>
              <a:t> </a:t>
            </a:r>
            <a:r>
              <a:rPr kumimoji="1" lang="en-US" altLang="zh-CN" sz="1200"/>
              <a:t>with adjustable width</a:t>
            </a:r>
            <a:endParaRPr kumimoji="1" lang="en-US" altLang="zh-CN"/>
          </a:p>
          <a:p>
            <a:pPr marL="228600" indent="-228600">
              <a:buAutoNum type="arabicPeriod"/>
            </a:pPr>
            <a:r>
              <a:rPr kumimoji="1" lang="zh-CN" altLang="en-US"/>
              <a:t>在训练过程中，每个</a:t>
            </a:r>
            <a:r>
              <a:rPr kumimoji="1" lang="en-US" altLang="zh-CN"/>
              <a:t>epoch</a:t>
            </a:r>
            <a:r>
              <a:rPr kumimoji="1" lang="zh-CN" altLang="en-US"/>
              <a:t>，同时进行多个不同宽度的网络的</a:t>
            </a:r>
            <a:r>
              <a:rPr kumimoji="1" lang="en-US" altLang="zh-CN"/>
              <a:t>forward</a:t>
            </a:r>
            <a:r>
              <a:rPr kumimoji="1" lang="zh-CN" altLang="en-US"/>
              <a:t> </a:t>
            </a:r>
            <a:r>
              <a:rPr kumimoji="1" lang="en-US" altLang="zh-CN"/>
              <a:t>inference</a:t>
            </a:r>
            <a:r>
              <a:rPr kumimoji="1" lang="zh-CN" altLang="en-US"/>
              <a:t>，计算</a:t>
            </a:r>
            <a:r>
              <a:rPr kumimoji="1" lang="en-US" altLang="zh-CN"/>
              <a:t>loss</a:t>
            </a:r>
            <a:r>
              <a:rPr kumimoji="1" lang="zh-CN" altLang="en-US"/>
              <a:t>并同时求导。</a:t>
            </a:r>
            <a:endParaRPr kumimoji="1" lang="en-US" altLang="zh-CN"/>
          </a:p>
          <a:p>
            <a:pPr marL="228600" indent="-228600">
              <a:buAutoNum type="arabicPeriod"/>
            </a:pPr>
            <a:r>
              <a:rPr kumimoji="1" lang="zh-CN" altLang="en-US"/>
              <a:t>唯一的问题上</a:t>
            </a:r>
            <a:r>
              <a:rPr kumimoji="1" lang="en-US" altLang="zh-CN"/>
              <a:t>batch</a:t>
            </a:r>
            <a:r>
              <a:rPr kumimoji="1" lang="zh-CN" altLang="en-US"/>
              <a:t> </a:t>
            </a:r>
            <a:r>
              <a:rPr kumimoji="1" lang="en-US" altLang="zh-CN"/>
              <a:t>norm</a:t>
            </a:r>
            <a:r>
              <a:rPr kumimoji="1" lang="zh-CN" altLang="en-US"/>
              <a:t>，</a:t>
            </a:r>
            <a:r>
              <a:rPr lang="en" altLang="zh-CN" sz="1200" b="0" i="0" kern="1200">
                <a:solidFill>
                  <a:schemeClr val="tx1"/>
                </a:solidFill>
                <a:effectLst/>
                <a:latin typeface="Arial" panose="020B0604020202020204" pitchFamily="34" charset="0"/>
                <a:ea typeface="宋体" panose="02010600030101010101" pitchFamily="2" charset="-122"/>
                <a:cs typeface="+mn-cs"/>
              </a:rPr>
              <a:t>BN</a:t>
            </a:r>
            <a:r>
              <a:rPr lang="zh-CN" altLang="en-US" sz="1200" b="0" i="0" kern="1200">
                <a:solidFill>
                  <a:schemeClr val="tx1"/>
                </a:solidFill>
                <a:effectLst/>
                <a:latin typeface="Arial" panose="020B0604020202020204" pitchFamily="34" charset="0"/>
                <a:ea typeface="宋体" panose="02010600030101010101" pitchFamily="2" charset="-122"/>
                <a:cs typeface="+mn-cs"/>
              </a:rPr>
              <a:t>层通过对特征进行归一化来保持训练过程中梯度的稳定。在训练时，</a:t>
            </a:r>
            <a:r>
              <a:rPr lang="en" altLang="zh-CN" sz="1200" b="0" i="0" kern="1200">
                <a:solidFill>
                  <a:schemeClr val="tx1"/>
                </a:solidFill>
                <a:effectLst/>
                <a:latin typeface="Arial" panose="020B0604020202020204" pitchFamily="34" charset="0"/>
                <a:ea typeface="宋体" panose="02010600030101010101" pitchFamily="2" charset="-122"/>
                <a:cs typeface="+mn-cs"/>
              </a:rPr>
              <a:t>BN</a:t>
            </a:r>
            <a:r>
              <a:rPr lang="zh-CN" altLang="en-US" sz="1200" b="0" i="0" kern="1200">
                <a:solidFill>
                  <a:schemeClr val="tx1"/>
                </a:solidFill>
                <a:effectLst/>
                <a:latin typeface="Arial" panose="020B0604020202020204" pitchFamily="34" charset="0"/>
                <a:ea typeface="宋体" panose="02010600030101010101" pitchFamily="2" charset="-122"/>
                <a:cs typeface="+mn-cs"/>
              </a:rPr>
              <a:t>层使用当前</a:t>
            </a:r>
            <a:r>
              <a:rPr lang="en" altLang="zh-CN" sz="1200" b="0" i="0" kern="1200">
                <a:solidFill>
                  <a:schemeClr val="tx1"/>
                </a:solidFill>
                <a:effectLst/>
                <a:latin typeface="Arial" panose="020B0604020202020204" pitchFamily="34" charset="0"/>
                <a:ea typeface="宋体" panose="02010600030101010101" pitchFamily="2" charset="-122"/>
                <a:cs typeface="+mn-cs"/>
              </a:rPr>
              <a:t>Batch</a:t>
            </a:r>
            <a:r>
              <a:rPr lang="zh-CN" altLang="en-US" sz="1200" b="0" i="0" kern="1200">
                <a:solidFill>
                  <a:schemeClr val="tx1"/>
                </a:solidFill>
                <a:effectLst/>
                <a:latin typeface="Arial" panose="020B0604020202020204" pitchFamily="34" charset="0"/>
                <a:ea typeface="宋体" panose="02010600030101010101" pitchFamily="2" charset="-122"/>
                <a:cs typeface="+mn-cs"/>
              </a:rPr>
              <a:t>的均值和方差进行归一化，并对数据集总体的均值和方差进行估计；在测试时，使用训练中估计的总体均值和方差进行归一化。</a:t>
            </a: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5</a:t>
            </a:fld>
            <a:endParaRPr lang="en-US" altLang="zh-CN"/>
          </a:p>
        </p:txBody>
      </p:sp>
    </p:spTree>
    <p:extLst>
      <p:ext uri="{BB962C8B-B14F-4D97-AF65-F5344CB8AC3E}">
        <p14:creationId xmlns:p14="http://schemas.microsoft.com/office/powerpoint/2010/main" val="18918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动态网络</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为每个输入自适应地配置不同的网络结构</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，而不是像神经网络搜索（</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NAS</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或剪枝那样在整个数据集上优化网络结构，例如，根据每张输入图像的分类难度，将其路由到不同的计算复杂度的网络结构减少了在简单样本上的计算浪费，提高网络效率（见上图）</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其中动态剪枝方法，作为剪枝的自然扩展，在运行时</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根据不同的输入对卷积滤波器进行预测剪枝（如图，对于</a:t>
            </a:r>
            <a:r>
              <a:rPr lang="en-US" altLang="zh-CN" sz="1200" b="1" i="0" u="none" strike="noStrike" kern="1200">
                <a:solidFill>
                  <a:schemeClr val="tx1"/>
                </a:solidFill>
                <a:effectLst/>
                <a:latin typeface="Arial" panose="020B0604020202020204" pitchFamily="34" charset="0"/>
                <a:ea typeface="宋体" panose="02010600030101010101" pitchFamily="2" charset="-122"/>
                <a:cs typeface="+mn-cs"/>
              </a:rPr>
              <a:t>easy samples, </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。这种变化的</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稀疏模式（</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spasepattern</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与硬件计算不兼容</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。实际上，许多算法都是以零掩码（</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zero-masking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或低效路径索引（</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indexing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的方式实现的，这使得理论分析与实际加速之间存在很大的差距。如上表所示，</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zero </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masking</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path </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indexing</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都没有实际的加速效果，导致了计算浪费。本文作者提出一种</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致密（</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dense</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的动态</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channel</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切分（</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dynamic channel slicing</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方法，达到了与理论相符的加速效果</a:t>
            </a:r>
            <a:endParaRPr kumimoji="1" lang="en-US" altLang="zh-CN"/>
          </a:p>
          <a:p>
            <a:pPr marL="228600" indent="-228600">
              <a:buAutoNum type="arabicPeriod"/>
            </a:pPr>
            <a:endParaRPr kumimoji="1" lang="en-US" altLang="zh-CN"/>
          </a:p>
          <a:p>
            <a:pPr marL="228600" indent="-228600">
              <a:buAutoNum type="arabicPeriod"/>
            </a:pPr>
            <a:endParaRPr kumimoji="1" lang="en-US" altLang="zh-CN"/>
          </a:p>
          <a:p>
            <a:pPr marL="228600" indent="-228600">
              <a:buAutoNum type="arabicPeriod"/>
            </a:pPr>
            <a:r>
              <a:rPr kumimoji="1" lang="zh-CN" altLang="en-US"/>
              <a:t>具有动态宽度的网络</a:t>
            </a:r>
            <a:r>
              <a:rPr kumimoji="1" lang="en-US" altLang="zh-CN"/>
              <a:t>(Dynamic Neural Networks)</a:t>
            </a:r>
            <a:r>
              <a:rPr kumimoji="1" lang="zh-CN" altLang="en-US"/>
              <a:t>从未在实际应用中实现过实际加速。 作为网络修剪的自然扩展，动态修剪方法在运行时根据不同的输入预测修剪卷积滤波器。 但是由于不同的稀疏模式与硬件计算不兼容。 实际上，大多数</a:t>
            </a:r>
            <a:r>
              <a:rPr kumimoji="1" lang="en-US" altLang="zh-CN"/>
              <a:t>dynamic neural nettworks</a:t>
            </a:r>
            <a:r>
              <a:rPr kumimoji="1" lang="zh-CN" altLang="en-US"/>
              <a:t>的实现方式为 </a:t>
            </a:r>
            <a:r>
              <a:rPr kumimoji="1" lang="en-US" altLang="zh-CN"/>
              <a:t>zero masking </a:t>
            </a:r>
            <a:r>
              <a:rPr kumimoji="1" lang="zh-CN" altLang="en-US"/>
              <a:t>或低效的</a:t>
            </a:r>
            <a:r>
              <a:rPr lang="en" altLang="zh-CN" sz="1200" dirty="0"/>
              <a:t>path indexing</a:t>
            </a:r>
            <a:r>
              <a:rPr kumimoji="1" lang="zh-CN" altLang="en-US"/>
              <a:t>，导致理论分析与实际加速之间存在巨大差距。</a:t>
            </a:r>
            <a:endParaRPr kumimoji="1" lang="en-US" altLang="zh-CN"/>
          </a:p>
          <a:p>
            <a:pPr marL="228600" indent="-228600">
              <a:buAutoNum type="arabicPeriod"/>
            </a:pPr>
            <a:r>
              <a:rPr kumimoji="1" lang="zh-CN" altLang="en-US"/>
              <a:t>这个表格，说明了这种动态调节宽度的方式并无实际效果</a:t>
            </a:r>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6</a:t>
            </a:fld>
            <a:endParaRPr lang="en-US" altLang="zh-CN"/>
          </a:p>
        </p:txBody>
      </p:sp>
    </p:spTree>
    <p:extLst>
      <p:ext uri="{BB962C8B-B14F-4D97-AF65-F5344CB8AC3E}">
        <p14:creationId xmlns:p14="http://schemas.microsoft.com/office/powerpoint/2010/main" val="3884111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smtClean="0"/>
              <a:t>7</a:t>
            </a:fld>
            <a:endParaRPr lang="en-US" altLang="zh-CN"/>
          </a:p>
        </p:txBody>
      </p:sp>
    </p:spTree>
    <p:extLst>
      <p:ext uri="{BB962C8B-B14F-4D97-AF65-F5344CB8AC3E}">
        <p14:creationId xmlns:p14="http://schemas.microsoft.com/office/powerpoint/2010/main" val="355358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动态宽度可变网络（</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DS-Net</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通过学习一个</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宽度可变超网络</a:t>
            </a:r>
            <a:r>
              <a:rPr lang="en-US" altLang="zh-CN" sz="1200" b="1" i="0" u="none" strike="noStrike" kern="1200">
                <a:solidFill>
                  <a:schemeClr val="tx1"/>
                </a:solidFill>
                <a:effectLst/>
                <a:latin typeface="Arial" panose="020B0604020202020204" pitchFamily="34" charset="0"/>
                <a:ea typeface="宋体" panose="02010600030101010101" pitchFamily="2" charset="-122"/>
                <a:cs typeface="+mn-cs"/>
              </a:rPr>
              <a:t>[a slimmable supernet]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和一个</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动态门控机制</a:t>
            </a:r>
            <a:r>
              <a:rPr lang="en-US" altLang="zh-CN" sz="1200" b="1" i="0" u="none" strike="noStrike" kern="1200">
                <a:solidFill>
                  <a:schemeClr val="tx1"/>
                </a:solidFill>
                <a:effectLst/>
                <a:latin typeface="Arial" panose="020B0604020202020204" pitchFamily="34" charset="0"/>
                <a:ea typeface="宋体" panose="02010600030101010101" pitchFamily="2" charset="-122"/>
                <a:cs typeface="+mn-cs"/>
              </a:rPr>
              <a:t>[a dynamic gating mechanism]</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来实现不同样本的动态路由。如上图所示，</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DS-Net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中的超网络（图中下部黄色框）是指承担主要任务的整个模块。相比之下，动态门控（图中上部蓝色框）是一系列预测模块，它们将输入样本路由到超网络的不同宽度的子网络。</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之前的动态网络工作将门控和超网络一起训练，而本文为了提高超网络中每个子网络的泛化性，提出了解耦的</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两阶段训练方法</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a:t>
            </a:r>
          </a:p>
          <a:p>
            <a:r>
              <a:rPr lang="zh-CN" altLang="en-US" sz="1200" kern="1200">
                <a:solidFill>
                  <a:schemeClr val="tx1"/>
                </a:solidFill>
                <a:effectLst/>
                <a:latin typeface="Arial" panose="020B0604020202020204" pitchFamily="34" charset="0"/>
                <a:ea typeface="宋体" panose="02010600030101010101" pitchFamily="2" charset="-122"/>
                <a:cs typeface="+mn-cs"/>
              </a:rPr>
              <a:t>在第一阶段，禁用门控并用</a:t>
            </a:r>
            <a:r>
              <a:rPr lang="en" altLang="zh-CN" sz="1200" kern="1200">
                <a:solidFill>
                  <a:schemeClr val="tx1"/>
                </a:solidFill>
                <a:effectLst/>
                <a:latin typeface="Arial" panose="020B0604020202020204" pitchFamily="34" charset="0"/>
                <a:ea typeface="宋体" panose="02010600030101010101" pitchFamily="2" charset="-122"/>
                <a:cs typeface="+mn-cs"/>
              </a:rPr>
              <a:t>IEB</a:t>
            </a:r>
            <a:r>
              <a:rPr lang="zh-CN" altLang="en-US" sz="1200" kern="1200">
                <a:solidFill>
                  <a:schemeClr val="tx1"/>
                </a:solidFill>
                <a:effectLst/>
                <a:latin typeface="Arial" panose="020B0604020202020204" pitchFamily="34" charset="0"/>
                <a:ea typeface="宋体" panose="02010600030101010101" pitchFamily="2" charset="-122"/>
                <a:cs typeface="+mn-cs"/>
              </a:rPr>
              <a:t>技术训练超网络；</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在第二阶段，固定超级网的权重并用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SGS</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技术训练动态门控</a:t>
            </a:r>
          </a:p>
          <a:p>
            <a:pPr marL="228600" indent="-228600">
              <a:buAutoNum type="arabicPeriod"/>
            </a:pP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8</a:t>
            </a:fld>
            <a:endParaRPr lang="en-US" altLang="zh-CN"/>
          </a:p>
        </p:txBody>
      </p:sp>
    </p:spTree>
    <p:extLst>
      <p:ext uri="{BB962C8B-B14F-4D97-AF65-F5344CB8AC3E}">
        <p14:creationId xmlns:p14="http://schemas.microsoft.com/office/powerpoint/2010/main" val="257299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正如前文，普通的</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dynamic NN</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 </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稀疏模式（</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spasepattern</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与硬件计算不兼容</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。实际上，许多算法都是以零掩码（</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zero-masking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或低效路径索引（</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indexing</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的方式实现的，这使得理论分析与实际加速之间存在很大的差距</a:t>
            </a:r>
            <a:endParaRPr kumimoji="1" lang="en-US" altLang="zh-CN"/>
          </a:p>
          <a:p>
            <a:pPr marL="228600" indent="-228600">
              <a:buAutoNum type="arabicPeriod"/>
            </a:pPr>
            <a:r>
              <a:rPr kumimoji="1" lang="en-US" altLang="zh-CN"/>
              <a:t>W</a:t>
            </a:r>
            <a:r>
              <a:rPr kumimoji="1" lang="zh-CN" altLang="en-US"/>
              <a:t>表示选择的输入相关的卷积核，*表示矩阵乘法；</a:t>
            </a:r>
            <a:endParaRPr kumimoji="1"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为避免产生稀疏</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channel</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作者提出</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动态可切分（</a:t>
            </a:r>
            <a:r>
              <a:rPr lang="en" altLang="zh-CN" sz="1200" b="1" i="0" u="none" strike="noStrike" kern="1200">
                <a:solidFill>
                  <a:schemeClr val="tx1"/>
                </a:solidFill>
                <a:effectLst/>
                <a:latin typeface="Arial" panose="020B0604020202020204" pitchFamily="34" charset="0"/>
                <a:ea typeface="宋体" panose="02010600030101010101" pitchFamily="2" charset="-122"/>
                <a:cs typeface="+mn-cs"/>
              </a:rPr>
              <a:t>slice-able</a:t>
            </a:r>
            <a:r>
              <a:rPr lang="zh-CN" altLang="en" sz="1200" b="1"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1" i="0" u="none" strike="noStrike" kern="1200">
                <a:solidFill>
                  <a:schemeClr val="tx1"/>
                </a:solidFill>
                <a:effectLst/>
                <a:latin typeface="Arial" panose="020B0604020202020204" pitchFamily="34" charset="0"/>
                <a:ea typeface="宋体" panose="02010600030101010101" pitchFamily="2" charset="-122"/>
                <a:cs typeface="+mn-cs"/>
              </a:rPr>
              <a:t>卷积</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，通过预测出的剪枝率 𝜌，动态的切分使用卷积的前 𝜌</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 </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n</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个滤波器（</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n</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为总滤波器数）。</a:t>
            </a:r>
            <a:endParaRPr lang="en-US" altLang="zh-CN" sz="1200" b="0" i="0" u="none" strike="noStrike" kern="1200">
              <a:solidFill>
                <a:schemeClr val="tx1"/>
              </a:solidFill>
              <a:effectLst/>
              <a:latin typeface="Arial" panose="020B0604020202020204" pitchFamily="34" charset="0"/>
              <a:ea typeface="宋体" panose="02010600030101010101" pitchFamily="2" charset="-122"/>
              <a:cs typeface="+mn-cs"/>
            </a:endParaRPr>
          </a:p>
          <a:p>
            <a:pPr marL="228600" indent="-228600">
              <a:buAutoNum type="arabicPeriod"/>
            </a:pP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通过堆叠动态可切分（</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slice-able</a:t>
            </a:r>
            <a:r>
              <a:rPr lang="zh-CN" altLang="en" sz="1200" b="0" i="0" u="none" strike="noStrike" kern="120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卷积，如果禁用动态门控，就形成了类似</a:t>
            </a:r>
            <a:r>
              <a:rPr lang="en" altLang="zh-CN" sz="1200" b="0" i="0" u="none" strike="noStrike" kern="1200">
                <a:solidFill>
                  <a:schemeClr val="tx1"/>
                </a:solidFill>
                <a:effectLst/>
                <a:latin typeface="Arial" panose="020B0604020202020204" pitchFamily="34" charset="0"/>
                <a:ea typeface="宋体" panose="02010600030101010101" pitchFamily="2" charset="-122"/>
                <a:cs typeface="+mn-cs"/>
              </a:rPr>
              <a:t>slimmablenetwork</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的动态超网络；而加上动态门控，就将</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rPr>
              <a:t>dynamic NN</a:t>
            </a:r>
            <a:r>
              <a:rPr lang="zh-CN" altLang="en-US" sz="1200" b="0" i="0" u="none" strike="noStrike" kern="1200">
                <a:solidFill>
                  <a:schemeClr val="tx1"/>
                </a:solidFill>
                <a:effectLst/>
                <a:latin typeface="Arial" panose="020B0604020202020204" pitchFamily="34" charset="0"/>
                <a:ea typeface="宋体" panose="02010600030101010101" pitchFamily="2" charset="-122"/>
                <a:cs typeface="+mn-cs"/>
              </a:rPr>
              <a:t>的思想结合进来啦</a:t>
            </a:r>
          </a:p>
          <a:p>
            <a:pPr marL="228600" indent="-228600">
              <a:buAutoNum type="arabicPeriod"/>
            </a:pPr>
            <a:endParaRPr kumimoji="1" lang="zh-CN" altLang="en-US"/>
          </a:p>
        </p:txBody>
      </p:sp>
      <p:sp>
        <p:nvSpPr>
          <p:cNvPr id="4" name="灯片编号占位符 3"/>
          <p:cNvSpPr>
            <a:spLocks noGrp="1"/>
          </p:cNvSpPr>
          <p:nvPr>
            <p:ph type="sldNum" sz="quarter" idx="5"/>
          </p:nvPr>
        </p:nvSpPr>
        <p:spPr/>
        <p:txBody>
          <a:bodyPr/>
          <a:lstStyle/>
          <a:p>
            <a:pPr>
              <a:defRPr/>
            </a:pPr>
            <a:fld id="{9CC6F31E-CEFA-4A0F-B98B-F1B6E875DC9A}" type="slidenum">
              <a:rPr lang="en-US" altLang="zh-CN"/>
              <a:t>9</a:t>
            </a:fld>
            <a:endParaRPr lang="en-US" altLang="zh-CN"/>
          </a:p>
        </p:txBody>
      </p:sp>
    </p:spTree>
    <p:extLst>
      <p:ext uri="{BB962C8B-B14F-4D97-AF65-F5344CB8AC3E}">
        <p14:creationId xmlns:p14="http://schemas.microsoft.com/office/powerpoint/2010/main" val="2296882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31" descr="rightbar_v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00800" y="1258888"/>
            <a:ext cx="25146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gri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64238"/>
            <a:ext cx="1379538"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1447800" y="6705600"/>
            <a:ext cx="7696200" cy="152400"/>
          </a:xfrm>
          <a:prstGeom prst="rect">
            <a:avLst/>
          </a:prstGeom>
          <a:gradFill rotWithShape="1">
            <a:gsLst>
              <a:gs pos="0">
                <a:srgbClr val="FFFFFF"/>
              </a:gs>
              <a:gs pos="100000">
                <a:srgbClr val="159DCD"/>
              </a:gs>
            </a:gsLst>
            <a:lin ang="5400000" scaled="1"/>
          </a:gra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7"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565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292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529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05575" y="198438"/>
            <a:ext cx="858838"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380288" y="198438"/>
            <a:ext cx="860425" cy="5762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图片 2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34925"/>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type="ctrTitle"/>
          </p:nvPr>
        </p:nvSpPr>
        <p:spPr>
          <a:xfrm>
            <a:off x="685800" y="2130425"/>
            <a:ext cx="7772400" cy="1470025"/>
          </a:xfrm>
        </p:spPr>
        <p:txBody>
          <a:bodyPr/>
          <a:lstStyle>
            <a:lvl1pPr>
              <a:defRPr sz="5400" b="1" baseline="0">
                <a:solidFill>
                  <a:srgbClr val="C00000"/>
                </a:solidFill>
                <a:latin typeface="+mj-lt"/>
              </a:defRPr>
            </a:lvl1pPr>
          </a:lstStyle>
          <a:p>
            <a:r>
              <a:rPr lang="zh-CN" altLang="en-US" dirty="0"/>
              <a:t>单击此处编辑母版标题样式</a:t>
            </a:r>
          </a:p>
        </p:txBody>
      </p:sp>
      <p:sp>
        <p:nvSpPr>
          <p:cNvPr id="14341" name="Rectangle 5"/>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aseline="0"/>
            </a:lvl1pPr>
          </a:lstStyle>
          <a:p>
            <a:r>
              <a:rPr lang="zh-CN" altLang="en-US" dirty="0"/>
              <a:t>单击此处编辑母版副标题样式</a:t>
            </a:r>
          </a:p>
        </p:txBody>
      </p:sp>
      <p:sp>
        <p:nvSpPr>
          <p:cNvPr id="13" name="Rectangle 6"/>
          <p:cNvSpPr>
            <a:spLocks noGrp="1" noChangeArrowheads="1"/>
          </p:cNvSpPr>
          <p:nvPr>
            <p:ph type="dt" sz="half" idx="10"/>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a:defRPr/>
            </a:pPr>
            <a:endParaRPr lang="en-US" altLang="zh-CN"/>
          </a:p>
        </p:txBody>
      </p:sp>
      <p:sp>
        <p:nvSpPr>
          <p:cNvPr id="14" name="Rectangle 7"/>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15" name="Rectangle 8"/>
          <p:cNvSpPr>
            <a:spLocks noGrp="1" noChangeArrowheads="1"/>
          </p:cNvSpPr>
          <p:nvPr>
            <p:ph type="sldNum" sz="quarter" idx="12"/>
          </p:nvPr>
        </p:nvSpPr>
        <p:spPr>
          <a:xfrm>
            <a:off x="8534400" y="6381750"/>
            <a:ext cx="609600" cy="476250"/>
          </a:xfrm>
        </p:spPr>
        <p:txBody>
          <a:bodyPr/>
          <a:lstStyle>
            <a:lvl1pPr>
              <a:defRPr b="1">
                <a:solidFill>
                  <a:schemeClr val="accent1">
                    <a:lumMod val="50000"/>
                  </a:schemeClr>
                </a:solidFill>
              </a:defRPr>
            </a:lvl1pPr>
          </a:lstStyle>
          <a:p>
            <a:pPr>
              <a:defRPr/>
            </a:pPr>
            <a:fld id="{34B00919-0364-4EB6-821C-0E6A7AEDEB92}" type="slidenum">
              <a:rPr lang="en-US" altLang="zh-CN"/>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F6EE027C-D134-40B6-B8C7-305B203FEBA5}" type="slidenum">
              <a:rPr lang="en-US" altLang="zh-CN"/>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0"/>
            <a:ext cx="2057400" cy="5486400"/>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457200" y="762000"/>
            <a:ext cx="60198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EED150A3-CE85-487D-B209-98E576322869}" type="slidenum">
              <a:rPr lang="en-US" altLang="zh-CN"/>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D3EC7DBE-7EF4-44C3-A94E-341D155E6C92}" type="slidenum">
              <a:rPr lang="en-US" altLang="zh-CN"/>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spcBef>
                <a:spcPts val="1200"/>
              </a:spcBef>
              <a:spcAft>
                <a:spcPts val="300"/>
              </a:spcAft>
              <a:defRPr lang="zh-CN" altLang="en-US" sz="2400" dirty="0" smtClean="0"/>
            </a:lvl1pPr>
            <a:lvl2pPr>
              <a:defRPr lang="zh-CN" altLang="en-US" dirty="0" smtClean="0"/>
            </a:lvl2pPr>
            <a:lvl3pPr>
              <a:defRPr lang="zh-CN" altLang="en-US" dirty="0" smtClean="0"/>
            </a:lvl3pPr>
            <a:lvl4pPr>
              <a:defRPr lang="zh-CN" altLang="en-US" dirty="0" smtClean="0"/>
            </a:lvl4pPr>
            <a:lvl5pPr>
              <a:defRPr lang="zh-CN" altLang="en-US" dirty="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0581BA8F-9364-4F3B-9ECC-1CBC2CDE499B}" type="slidenum">
              <a:rPr lang="en-US" altLang="zh-CN"/>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ftr" sz="quarter" idx="10"/>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1"/>
          </p:nvPr>
        </p:nvSpPr>
        <p:spPr/>
        <p:txBody>
          <a:bodyPr/>
          <a:lstStyle>
            <a:lvl1pPr>
              <a:defRPr/>
            </a:lvl1pPr>
          </a:lstStyle>
          <a:p>
            <a:pPr>
              <a:defRPr/>
            </a:pPr>
            <a:fld id="{BFB219D4-7D94-4A9B-8007-BE79821401D0}" type="slidenum">
              <a:rPr lang="en-US" altLang="zh-CN"/>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200A238B-67F4-4976-9538-DD790A9395A8}" type="slidenum">
              <a:rPr lang="en-US" altLang="zh-CN"/>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655638"/>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ftr" sz="quarter" idx="10"/>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1"/>
          </p:nvPr>
        </p:nvSpPr>
        <p:spPr/>
        <p:txBody>
          <a:bodyPr/>
          <a:lstStyle>
            <a:lvl1pPr>
              <a:defRPr/>
            </a:lvl1pPr>
          </a:lstStyle>
          <a:p>
            <a:pPr>
              <a:defRPr/>
            </a:pPr>
            <a:fld id="{856CD955-95DD-4082-9EF6-BD09A3F5622B}" type="slidenum">
              <a:rPr lang="en-US" altLang="zh-CN"/>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ftr" sz="quarter" idx="10"/>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1"/>
          </p:nvPr>
        </p:nvSpPr>
        <p:spPr/>
        <p:txBody>
          <a:bodyPr/>
          <a:lstStyle>
            <a:lvl1pPr>
              <a:defRPr/>
            </a:lvl1pPr>
          </a:lstStyle>
          <a:p>
            <a:pPr>
              <a:defRPr/>
            </a:pPr>
            <a:fld id="{FACA5A81-F4BB-41E8-809C-1AA1E4CAB881}" type="slidenum">
              <a:rPr lang="en-US" altLang="zh-CN"/>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p:txBody>
          <a:bodyPr/>
          <a:lstStyle>
            <a:lvl1pPr>
              <a:defRPr/>
            </a:lvl1pPr>
          </a:lstStyle>
          <a:p>
            <a:pPr>
              <a:defRPr/>
            </a:pPr>
            <a:endParaRPr lang="en-US" altLang="zh-CN"/>
          </a:p>
        </p:txBody>
      </p:sp>
      <p:sp>
        <p:nvSpPr>
          <p:cNvPr id="3" name="Rectangle 10"/>
          <p:cNvSpPr>
            <a:spLocks noGrp="1" noChangeArrowheads="1"/>
          </p:cNvSpPr>
          <p:nvPr>
            <p:ph type="sldNum" sz="quarter" idx="11"/>
          </p:nvPr>
        </p:nvSpPr>
        <p:spPr/>
        <p:txBody>
          <a:bodyPr/>
          <a:lstStyle>
            <a:lvl1pPr>
              <a:defRPr/>
            </a:lvl1pPr>
          </a:lstStyle>
          <a:p>
            <a:pPr>
              <a:defRPr/>
            </a:pPr>
            <a:fld id="{A58FC7BD-1507-413A-B82B-0A39F958ED47}" type="slidenum">
              <a:rPr lang="en-US" altLang="zh-CN"/>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06680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1066800"/>
            <a:ext cx="5111750" cy="5059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2438400"/>
            <a:ext cx="3008313"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98FD0880-148A-4250-B595-C3705EC88F89}" type="slidenum">
              <a:rPr lang="en-US" altLang="zh-CN"/>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990599"/>
            <a:ext cx="5486400" cy="3736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ftr" sz="quarter" idx="10"/>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1"/>
          </p:nvPr>
        </p:nvSpPr>
        <p:spPr/>
        <p:txBody>
          <a:bodyPr/>
          <a:lstStyle>
            <a:lvl1pPr>
              <a:defRPr/>
            </a:lvl1pPr>
          </a:lstStyle>
          <a:p>
            <a:pPr>
              <a:defRPr/>
            </a:pPr>
            <a:fld id="{CDEF6F5F-9C61-4113-BF25-93EA1E0BB24E}" type="slidenum">
              <a:rPr lang="en-US" altLang="zh-CN"/>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228600" y="726264"/>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p>
        </p:txBody>
      </p:sp>
      <p:sp>
        <p:nvSpPr>
          <p:cNvPr id="1031" name="Rectangle 7"/>
          <p:cNvSpPr>
            <a:spLocks noGrp="1" noChangeArrowheads="1"/>
          </p:cNvSpPr>
          <p:nvPr>
            <p:ph type="body" idx="1"/>
          </p:nvPr>
        </p:nvSpPr>
        <p:spPr bwMode="auto">
          <a:xfrm>
            <a:off x="457200" y="15240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321" name="Rectangle 9"/>
          <p:cNvSpPr>
            <a:spLocks noGrp="1" noChangeArrowheads="1"/>
          </p:cNvSpPr>
          <p:nvPr>
            <p:ph type="ftr" sz="quarter" idx="3"/>
          </p:nvPr>
        </p:nvSpPr>
        <p:spPr bwMode="auto">
          <a:xfrm>
            <a:off x="3124200" y="6512736"/>
            <a:ext cx="2895600" cy="208738"/>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endParaRPr lang="en-US" altLang="zh-CN" dirty="0"/>
          </a:p>
        </p:txBody>
      </p:sp>
      <p:sp>
        <p:nvSpPr>
          <p:cNvPr id="13322" name="Rectangle 10"/>
          <p:cNvSpPr>
            <a:spLocks noGrp="1" noChangeArrowheads="1"/>
          </p:cNvSpPr>
          <p:nvPr>
            <p:ph type="sldNum" sz="quarter" idx="4"/>
          </p:nvPr>
        </p:nvSpPr>
        <p:spPr bwMode="auto">
          <a:xfrm>
            <a:off x="8458200" y="6324600"/>
            <a:ext cx="685800" cy="533400"/>
          </a:xfrm>
          <a:prstGeom prst="rect">
            <a:avLst/>
          </a:prstGeom>
          <a:noFill/>
          <a:ln w="9525">
            <a:noFill/>
            <a:miter lim="800000"/>
          </a:ln>
          <a:effectLst/>
        </p:spPr>
        <p:txBody>
          <a:bodyPr vert="horz" wrap="square" lIns="91440" tIns="45720" rIns="91440" bIns="45720" numCol="1" anchor="ctr" anchorCtr="0" compatLnSpc="1"/>
          <a:lstStyle>
            <a:lvl1pPr algn="r" eaLnBrk="1" hangingPunct="1">
              <a:defRPr sz="2000" b="1">
                <a:solidFill>
                  <a:schemeClr val="hlink"/>
                </a:solidFill>
                <a:latin typeface="Arial" panose="020B0604020202020204" pitchFamily="34" charset="0"/>
                <a:ea typeface="宋体" panose="02010600030101010101" pitchFamily="2" charset="-122"/>
              </a:defRPr>
            </a:lvl1pPr>
          </a:lstStyle>
          <a:p>
            <a:pPr>
              <a:defRPr/>
            </a:pPr>
            <a:fld id="{723513A7-5E44-42EC-BDD9-90601B1BBCA4}" type="slidenum">
              <a:rPr lang="en-US" altLang="zh-CN"/>
              <a:t>‹#›</a:t>
            </a:fld>
            <a:endParaRPr lang="en-US" altLang="zh-CN" dirty="0"/>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6" name="矩形 15"/>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lnSpc>
          <a:spcPct val="90000"/>
        </a:lnSpc>
        <a:spcBef>
          <a:spcPct val="0"/>
        </a:spcBef>
        <a:spcAft>
          <a:spcPct val="0"/>
        </a:spcAft>
        <a:defRPr sz="3600" b="1" baseline="0">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p:titleStyle>
    <p:bodyStyle>
      <a:lvl1pPr marL="342900" indent="-342900" algn="l" rtl="0" eaLnBrk="0" fontAlgn="base" hangingPunct="0">
        <a:lnSpc>
          <a:spcPct val="150000"/>
        </a:lnSpc>
        <a:spcBef>
          <a:spcPts val="900"/>
        </a:spcBef>
        <a:spcAft>
          <a:spcPts val="300"/>
        </a:spcAft>
        <a:buSzPct val="70000"/>
        <a:buFont typeface="Wingdings" panose="05000000000000000000" pitchFamily="2" charset="2"/>
        <a:buChar char="q"/>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665" y="2971800"/>
            <a:ext cx="9124335" cy="18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lnSpc>
                <a:spcPct val="90000"/>
              </a:lnSpc>
              <a:spcBef>
                <a:spcPct val="0"/>
              </a:spcBef>
              <a:spcAft>
                <a:spcPct val="0"/>
              </a:spcAft>
              <a:defRPr sz="5400" b="1" baseline="0">
                <a:solidFill>
                  <a:srgbClr val="C00000"/>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2pPr>
            <a:lvl3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3pPr>
            <a:lvl4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4pPr>
            <a:lvl5pPr algn="ctr" rtl="0" eaLnBrk="0" fontAlgn="base" hangingPunct="0">
              <a:lnSpc>
                <a:spcPct val="90000"/>
              </a:lnSpc>
              <a:spcBef>
                <a:spcPct val="0"/>
              </a:spcBef>
              <a:spcAft>
                <a:spcPct val="0"/>
              </a:spcAft>
              <a:defRPr sz="3600" b="1">
                <a:solidFill>
                  <a:schemeClr val="tx1"/>
                </a:solidFill>
                <a:latin typeface="Segoe UI" panose="020B0502040204020203" pitchFamily="34" charset="0"/>
                <a:ea typeface="微软雅黑" panose="020B0503020204020204" pitchFamily="34" charset="-122"/>
              </a:defRPr>
            </a:lvl5pPr>
            <a:lvl6pPr marL="4572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6pPr>
            <a:lvl7pPr marL="9144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7pPr>
            <a:lvl8pPr marL="13716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8pPr>
            <a:lvl9pPr marL="1828800" algn="ctr" rtl="0" fontAlgn="base">
              <a:spcBef>
                <a:spcPct val="0"/>
              </a:spcBef>
              <a:spcAft>
                <a:spcPct val="0"/>
              </a:spcAft>
              <a:defRPr sz="4000">
                <a:solidFill>
                  <a:schemeClr val="tx2"/>
                </a:solidFill>
                <a:latin typeface="Comic Sans MS" panose="030F0702030302020204" pitchFamily="66" charset="0"/>
                <a:ea typeface="黑体" panose="02010609060101010101" pitchFamily="49" charset="-122"/>
              </a:defRPr>
            </a:lvl9pPr>
          </a:lstStyle>
          <a:p>
            <a:r>
              <a:rPr lang="en" altLang="zh-CN" sz="4400" b="0"/>
              <a:t>Dynamic Slimmable Network </a:t>
            </a:r>
            <a:endParaRPr lang="en" altLang="zh-CN" sz="1600"/>
          </a:p>
        </p:txBody>
      </p:sp>
      <p:sp>
        <p:nvSpPr>
          <p:cNvPr id="7" name="副标题 2"/>
          <p:cNvSpPr txBox="1"/>
          <p:nvPr/>
        </p:nvSpPr>
        <p:spPr bwMode="auto">
          <a:xfrm>
            <a:off x="320443" y="6236594"/>
            <a:ext cx="8458200" cy="62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lnSpc>
                <a:spcPct val="150000"/>
              </a:lnSpc>
              <a:spcBef>
                <a:spcPts val="900"/>
              </a:spcBef>
              <a:spcAft>
                <a:spcPts val="300"/>
              </a:spcAft>
              <a:buSzPct val="70000"/>
              <a:buFont typeface="Wingdings" panose="05000000000000000000" pitchFamily="2" charset="2"/>
              <a:buNone/>
              <a:defRPr sz="2800" baseline="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sz="2000" baseline="0">
                <a:solidFill>
                  <a:schemeClr val="tx2"/>
                </a:solidFill>
                <a:latin typeface="+mn-lt"/>
                <a:ea typeface="+mn-ea"/>
              </a:defRPr>
            </a:lvl2pPr>
            <a:lvl3pPr marL="1143000" indent="-228600" algn="l" rtl="0" eaLnBrk="0" fontAlgn="base" hangingPunct="0">
              <a:spcBef>
                <a:spcPct val="20000"/>
              </a:spcBef>
              <a:spcAft>
                <a:spcPct val="0"/>
              </a:spcAft>
              <a:buChar char="•"/>
              <a:defRPr baseline="0">
                <a:solidFill>
                  <a:schemeClr val="tx1"/>
                </a:solidFill>
                <a:latin typeface="+mn-lt"/>
                <a:ea typeface="+mn-ea"/>
              </a:defRPr>
            </a:lvl3pPr>
            <a:lvl4pPr marL="1600200" indent="-228600" algn="l" rtl="0" eaLnBrk="0" fontAlgn="base" hangingPunct="0">
              <a:spcBef>
                <a:spcPct val="20000"/>
              </a:spcBef>
              <a:spcAft>
                <a:spcPct val="0"/>
              </a:spcAft>
              <a:buChar char="–"/>
              <a:defRPr sz="1400" baseline="0">
                <a:solidFill>
                  <a:schemeClr val="tx1"/>
                </a:solidFill>
                <a:latin typeface="+mn-lt"/>
                <a:ea typeface="+mn-ea"/>
              </a:defRPr>
            </a:lvl4pPr>
            <a:lvl5pPr marL="2057400" indent="-228600" algn="l" rtl="0" eaLnBrk="0" fontAlgn="base" hangingPunct="0">
              <a:spcBef>
                <a:spcPct val="20000"/>
              </a:spcBef>
              <a:spcAft>
                <a:spcPct val="0"/>
              </a:spcAft>
              <a:buChar char="»"/>
              <a:defRPr sz="1200" baseline="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a:lnSpc>
                <a:spcPct val="100000"/>
              </a:lnSpc>
            </a:pPr>
            <a:r>
              <a:rPr lang="en-US" altLang="zh-CN" sz="1400" b="1" kern="0" dirty="0"/>
              <a:t>Reporter: Tang </a:t>
            </a:r>
            <a:r>
              <a:rPr lang="en-US" altLang="zh-CN" sz="1400" b="1" kern="0" dirty="0" err="1"/>
              <a:t>Qidong</a:t>
            </a:r>
            <a:r>
              <a:rPr lang="en-US" altLang="zh-CN" sz="1400" b="1" kern="0" dirty="0"/>
              <a:t>, 2021.06/15</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3127706"/>
          </a:xfrm>
          <a:prstGeom prst="rect">
            <a:avLst/>
          </a:prstGeom>
        </p:spPr>
      </p:pic>
      <p:sp>
        <p:nvSpPr>
          <p:cNvPr id="2" name="文本框 1"/>
          <p:cNvSpPr txBox="1"/>
          <p:nvPr/>
        </p:nvSpPr>
        <p:spPr>
          <a:xfrm>
            <a:off x="1133272" y="4343400"/>
            <a:ext cx="6333785" cy="1601785"/>
          </a:xfrm>
          <a:prstGeom prst="rect">
            <a:avLst/>
          </a:prstGeom>
          <a:noFill/>
        </p:spPr>
        <p:txBody>
          <a:bodyPr wrap="none" rtlCol="0">
            <a:spAutoFit/>
          </a:bodyPr>
          <a:lstStyle/>
          <a:p>
            <a:pPr algn="ctr">
              <a:lnSpc>
                <a:spcPct val="125000"/>
              </a:lnSpc>
            </a:pPr>
            <a:r>
              <a:rPr kumimoji="1" lang="en" altLang="zh-CN" sz="1600" b="1">
                <a:latin typeface="+mn-lt"/>
              </a:rPr>
              <a:t>Changlin Li   Guangrun Wang   Bing Wang   Xiaojun Chang</a:t>
            </a:r>
            <a:br>
              <a:rPr kumimoji="1" lang="en" altLang="zh-CN" sz="1600" b="1" dirty="0" err="1">
                <a:latin typeface="+mn-lt"/>
              </a:rPr>
            </a:br>
            <a:r>
              <a:rPr kumimoji="1" lang="en" altLang="zh-CN" sz="1600" b="1">
                <a:latin typeface="+mn-lt"/>
              </a:rPr>
              <a:t>GORSE Lab, Dept. of DSAI, Monash University</a:t>
            </a:r>
            <a:r>
              <a:rPr kumimoji="1" lang="en" altLang="zh-CN" sz="1600" b="1" dirty="0" err="1">
                <a:latin typeface="+mn-lt"/>
              </a:rPr>
              <a:t> </a:t>
            </a:r>
          </a:p>
          <a:p>
            <a:pPr algn="ctr">
              <a:lnSpc>
                <a:spcPct val="125000"/>
              </a:lnSpc>
            </a:pPr>
            <a:r>
              <a:rPr kumimoji="1" lang="en" altLang="zh-CN" sz="1600" b="1">
                <a:latin typeface="+mn-lt"/>
              </a:rPr>
              <a:t>Univeristy of Oxford</a:t>
            </a:r>
            <a:br>
              <a:rPr kumimoji="1" lang="en" altLang="zh-CN" sz="1600" b="1">
                <a:latin typeface="+mn-lt"/>
              </a:rPr>
            </a:br>
            <a:r>
              <a:rPr kumimoji="1" lang="en" altLang="zh-CN" sz="1600" b="1">
                <a:latin typeface="+mn-lt"/>
              </a:rPr>
              <a:t>Alibaba Group</a:t>
            </a:r>
            <a:br>
              <a:rPr kumimoji="1" lang="en" altLang="zh-CN" sz="1600" b="1">
                <a:latin typeface="+mn-lt"/>
              </a:rPr>
            </a:br>
            <a:r>
              <a:rPr kumimoji="1" lang="en-US" altLang="zh-CN" sz="1600" b="1" dirty="0">
                <a:latin typeface="+mn-lt"/>
              </a:rPr>
              <a:t>CVPR,  2021 Oral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sz="3200"/>
              <a:t>In-place Ensemble Bootstrapping (IEB)</a:t>
            </a:r>
            <a:endParaRPr kumimoji="1" lang="zh-CN" altLang="en-US" sz="32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10</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43180" y="1338492"/>
            <a:ext cx="5737860" cy="1557108"/>
          </a:xfrm>
        </p:spPr>
        <p:txBody>
          <a:bodyPr/>
          <a:lstStyle/>
          <a:p>
            <a:pPr>
              <a:lnSpc>
                <a:spcPct val="120000"/>
              </a:lnSpc>
            </a:pPr>
            <a:r>
              <a:rPr lang="en" altLang="zh-CN" sz="2000" dirty="0"/>
              <a:t>Exponential moving average (EMA) of the model as the target network that generates soft labels. Let </a:t>
            </a:r>
            <a:r>
              <a:rPr lang="el-GR" altLang="zh-CN" sz="2000" dirty="0"/>
              <a:t>θ </a:t>
            </a:r>
            <a:r>
              <a:rPr lang="en" altLang="zh-CN" sz="2000" dirty="0"/>
              <a:t>and </a:t>
            </a:r>
            <a:r>
              <a:rPr lang="el-GR" altLang="zh-CN" sz="2000" dirty="0"/>
              <a:t>θ′ </a:t>
            </a:r>
            <a:r>
              <a:rPr lang="en" altLang="zh-CN" sz="2000" dirty="0"/>
              <a:t>denote the parameters of the online network and the target network:  </a:t>
            </a:r>
          </a:p>
          <a:p>
            <a:pPr marL="457200" lvl="1" indent="0">
              <a:lnSpc>
                <a:spcPct val="120000"/>
              </a:lnSpc>
              <a:buNone/>
            </a:pPr>
            <a:endParaRPr lang="en" altLang="zh-CN" sz="1600" dirty="0"/>
          </a:p>
          <a:p>
            <a:pPr>
              <a:lnSpc>
                <a:spcPct val="120000"/>
              </a:lnSpc>
            </a:pPr>
            <a:endParaRPr lang="en" altLang="zh-CN" sz="2000" dirty="0"/>
          </a:p>
          <a:p>
            <a:pPr>
              <a:lnSpc>
                <a:spcPct val="120000"/>
              </a:lnSpc>
            </a:pPr>
            <a:endParaRPr lang="en" altLang="zh-CN" sz="1400"/>
          </a:p>
          <a:p>
            <a:pPr>
              <a:lnSpc>
                <a:spcPct val="120000"/>
              </a:lnSpc>
            </a:pPr>
            <a:endParaRPr lang="en" altLang="zh-CN" sz="1400"/>
          </a:p>
          <a:p>
            <a:pPr>
              <a:lnSpc>
                <a:spcPct val="120000"/>
              </a:lnSpc>
            </a:pPr>
            <a:endParaRPr lang="en" altLang="zh-CN" sz="1400"/>
          </a:p>
          <a:p>
            <a:pPr lvl="1">
              <a:lnSpc>
                <a:spcPct val="120000"/>
              </a:lnSpc>
            </a:pPr>
            <a:endParaRPr kumimoji="1" lang="en" altLang="zh-CN" sz="1400"/>
          </a:p>
          <a:p>
            <a:pPr>
              <a:lnSpc>
                <a:spcPct val="120000"/>
              </a:lnSpc>
            </a:pPr>
            <a:endParaRPr kumimoji="1" lang="en-US" altLang="zh-CN" sz="2000"/>
          </a:p>
        </p:txBody>
      </p:sp>
      <p:pic>
        <p:nvPicPr>
          <p:cNvPr id="6" name="图片 5">
            <a:extLst>
              <a:ext uri="{FF2B5EF4-FFF2-40B4-BE49-F238E27FC236}">
                <a16:creationId xmlns:a16="http://schemas.microsoft.com/office/drawing/2014/main" id="{458EEFE2-235E-7B4E-AF58-5A12FB0B058E}"/>
              </a:ext>
            </a:extLst>
          </p:cNvPr>
          <p:cNvPicPr>
            <a:picLocks noChangeAspect="1"/>
          </p:cNvPicPr>
          <p:nvPr/>
        </p:nvPicPr>
        <p:blipFill>
          <a:blip r:embed="rId3"/>
          <a:stretch>
            <a:fillRect/>
          </a:stretch>
        </p:blipFill>
        <p:spPr>
          <a:xfrm>
            <a:off x="5723786" y="1338493"/>
            <a:ext cx="3300834" cy="2700108"/>
          </a:xfrm>
          <a:prstGeom prst="rect">
            <a:avLst/>
          </a:prstGeom>
        </p:spPr>
      </p:pic>
      <p:pic>
        <p:nvPicPr>
          <p:cNvPr id="7" name="图片 6">
            <a:extLst>
              <a:ext uri="{FF2B5EF4-FFF2-40B4-BE49-F238E27FC236}">
                <a16:creationId xmlns:a16="http://schemas.microsoft.com/office/drawing/2014/main" id="{17DCEE00-5037-2545-86BB-EE4AD43296EB}"/>
              </a:ext>
            </a:extLst>
          </p:cNvPr>
          <p:cNvPicPr>
            <a:picLocks noChangeAspect="1"/>
          </p:cNvPicPr>
          <p:nvPr/>
        </p:nvPicPr>
        <p:blipFill>
          <a:blip r:embed="rId4"/>
          <a:stretch>
            <a:fillRect/>
          </a:stretch>
        </p:blipFill>
        <p:spPr>
          <a:xfrm>
            <a:off x="1544320" y="2895600"/>
            <a:ext cx="2755900" cy="406400"/>
          </a:xfrm>
          <a:prstGeom prst="rect">
            <a:avLst/>
          </a:prstGeom>
        </p:spPr>
      </p:pic>
      <p:sp>
        <p:nvSpPr>
          <p:cNvPr id="8" name="内容占位符 2">
            <a:extLst>
              <a:ext uri="{FF2B5EF4-FFF2-40B4-BE49-F238E27FC236}">
                <a16:creationId xmlns:a16="http://schemas.microsoft.com/office/drawing/2014/main" id="{105E8D66-B495-EE4D-A498-F1533634C40C}"/>
              </a:ext>
            </a:extLst>
          </p:cNvPr>
          <p:cNvSpPr txBox="1">
            <a:spLocks/>
          </p:cNvSpPr>
          <p:nvPr/>
        </p:nvSpPr>
        <p:spPr bwMode="auto">
          <a:xfrm>
            <a:off x="-49530" y="2705101"/>
            <a:ext cx="5943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ts val="1200"/>
              </a:spcBef>
              <a:spcAft>
                <a:spcPts val="300"/>
              </a:spcAft>
              <a:buSzPct val="70000"/>
              <a:buFont typeface="Wingdings" panose="05000000000000000000" pitchFamily="2" charset="2"/>
              <a:buChar char="q"/>
              <a:defRPr lang="zh-CN" altLang="en-US" sz="2400" baseline="0" dirty="0" smtClean="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lang="zh-CN" altLang="en-US" sz="2000" baseline="0" dirty="0" smtClean="0">
                <a:solidFill>
                  <a:schemeClr val="tx2"/>
                </a:solidFill>
                <a:latin typeface="+mn-lt"/>
                <a:ea typeface="+mn-ea"/>
              </a:defRPr>
            </a:lvl2pPr>
            <a:lvl3pPr marL="1143000" indent="-228600" algn="l" rtl="0" eaLnBrk="0" fontAlgn="base" hangingPunct="0">
              <a:spcBef>
                <a:spcPct val="20000"/>
              </a:spcBef>
              <a:spcAft>
                <a:spcPct val="0"/>
              </a:spcAft>
              <a:buChar char="•"/>
              <a:defRPr lang="zh-CN" altLang="en-US" baseline="0" dirty="0" smtClean="0">
                <a:solidFill>
                  <a:schemeClr val="tx1"/>
                </a:solidFill>
                <a:latin typeface="+mn-lt"/>
                <a:ea typeface="+mn-ea"/>
              </a:defRPr>
            </a:lvl3pPr>
            <a:lvl4pPr marL="1600200" indent="-228600" algn="l" rtl="0" eaLnBrk="0" fontAlgn="base" hangingPunct="0">
              <a:spcBef>
                <a:spcPct val="20000"/>
              </a:spcBef>
              <a:spcAft>
                <a:spcPct val="0"/>
              </a:spcAft>
              <a:buChar char="–"/>
              <a:defRPr lang="zh-CN" altLang="en-US" sz="1400" baseline="0" dirty="0" smtClean="0">
                <a:solidFill>
                  <a:schemeClr val="tx1"/>
                </a:solidFill>
                <a:latin typeface="+mn-lt"/>
                <a:ea typeface="+mn-ea"/>
              </a:defRPr>
            </a:lvl4pPr>
            <a:lvl5pPr marL="2057400" indent="-228600" algn="l" rtl="0" eaLnBrk="0" fontAlgn="base" hangingPunct="0">
              <a:spcBef>
                <a:spcPct val="20000"/>
              </a:spcBef>
              <a:spcAft>
                <a:spcPct val="0"/>
              </a:spcAft>
              <a:buChar char="»"/>
              <a:defRPr lang="zh-CN" altLang="en-US" sz="1200" baseline="0" dirty="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a:lnSpc>
                <a:spcPct val="120000"/>
              </a:lnSpc>
            </a:pPr>
            <a:endParaRPr lang="en" altLang="zh-CN" sz="2000" kern="0"/>
          </a:p>
          <a:p>
            <a:pPr>
              <a:lnSpc>
                <a:spcPct val="120000"/>
              </a:lnSpc>
            </a:pPr>
            <a:r>
              <a:rPr lang="en" altLang="zh-CN" sz="2000" kern="0"/>
              <a:t>Use different sub-networks as a teacher ensemble when performing in-place distillation. </a:t>
            </a:r>
            <a:endParaRPr lang="en" altLang="zh-CN" sz="1600" kern="0"/>
          </a:p>
          <a:p>
            <a:pPr>
              <a:lnSpc>
                <a:spcPct val="120000"/>
              </a:lnSpc>
            </a:pPr>
            <a:endParaRPr lang="en" altLang="zh-CN" sz="2000" kern="0"/>
          </a:p>
          <a:p>
            <a:pPr>
              <a:lnSpc>
                <a:spcPct val="120000"/>
              </a:lnSpc>
            </a:pPr>
            <a:endParaRPr lang="en" altLang="zh-CN" sz="1400" kern="0"/>
          </a:p>
          <a:p>
            <a:pPr>
              <a:lnSpc>
                <a:spcPct val="120000"/>
              </a:lnSpc>
            </a:pPr>
            <a:endParaRPr lang="en" altLang="zh-CN" sz="1400" kern="0"/>
          </a:p>
          <a:p>
            <a:pPr>
              <a:lnSpc>
                <a:spcPct val="120000"/>
              </a:lnSpc>
            </a:pPr>
            <a:endParaRPr lang="en" altLang="zh-CN" sz="1400" kern="0"/>
          </a:p>
          <a:p>
            <a:pPr lvl="1">
              <a:lnSpc>
                <a:spcPct val="120000"/>
              </a:lnSpc>
            </a:pPr>
            <a:endParaRPr kumimoji="1" lang="en" altLang="zh-CN" sz="1400" kern="0"/>
          </a:p>
          <a:p>
            <a:pPr>
              <a:lnSpc>
                <a:spcPct val="120000"/>
              </a:lnSpc>
            </a:pPr>
            <a:endParaRPr kumimoji="1" lang="en-US" altLang="zh-CN" sz="2000" kern="0"/>
          </a:p>
        </p:txBody>
      </p:sp>
      <p:sp>
        <p:nvSpPr>
          <p:cNvPr id="9" name="内容占位符 2">
            <a:extLst>
              <a:ext uri="{FF2B5EF4-FFF2-40B4-BE49-F238E27FC236}">
                <a16:creationId xmlns:a16="http://schemas.microsoft.com/office/drawing/2014/main" id="{FE4800E8-E141-5A40-BD08-E4EEF7EF3ECD}"/>
              </a:ext>
            </a:extLst>
          </p:cNvPr>
          <p:cNvSpPr txBox="1">
            <a:spLocks/>
          </p:cNvSpPr>
          <p:nvPr/>
        </p:nvSpPr>
        <p:spPr bwMode="auto">
          <a:xfrm>
            <a:off x="-49530" y="3624672"/>
            <a:ext cx="8964930" cy="17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ts val="1200"/>
              </a:spcBef>
              <a:spcAft>
                <a:spcPts val="300"/>
              </a:spcAft>
              <a:buSzPct val="70000"/>
              <a:buFont typeface="Wingdings" panose="05000000000000000000" pitchFamily="2" charset="2"/>
              <a:buChar char="q"/>
              <a:defRPr lang="zh-CN" altLang="en-US" sz="2400" baseline="0" dirty="0" smtClean="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lang="zh-CN" altLang="en-US" sz="2000" baseline="0" dirty="0" smtClean="0">
                <a:solidFill>
                  <a:schemeClr val="tx2"/>
                </a:solidFill>
                <a:latin typeface="+mn-lt"/>
                <a:ea typeface="+mn-ea"/>
              </a:defRPr>
            </a:lvl2pPr>
            <a:lvl3pPr marL="1143000" indent="-228600" algn="l" rtl="0" eaLnBrk="0" fontAlgn="base" hangingPunct="0">
              <a:spcBef>
                <a:spcPct val="20000"/>
              </a:spcBef>
              <a:spcAft>
                <a:spcPct val="0"/>
              </a:spcAft>
              <a:buChar char="•"/>
              <a:defRPr lang="zh-CN" altLang="en-US" baseline="0" dirty="0" smtClean="0">
                <a:solidFill>
                  <a:schemeClr val="tx1"/>
                </a:solidFill>
                <a:latin typeface="+mn-lt"/>
                <a:ea typeface="+mn-ea"/>
              </a:defRPr>
            </a:lvl3pPr>
            <a:lvl4pPr marL="1600200" indent="-228600" algn="l" rtl="0" eaLnBrk="0" fontAlgn="base" hangingPunct="0">
              <a:spcBef>
                <a:spcPct val="20000"/>
              </a:spcBef>
              <a:spcAft>
                <a:spcPct val="0"/>
              </a:spcAft>
              <a:buChar char="–"/>
              <a:defRPr lang="zh-CN" altLang="en-US" sz="1400" baseline="0" dirty="0" smtClean="0">
                <a:solidFill>
                  <a:schemeClr val="tx1"/>
                </a:solidFill>
                <a:latin typeface="+mn-lt"/>
                <a:ea typeface="+mn-ea"/>
              </a:defRPr>
            </a:lvl4pPr>
            <a:lvl5pPr marL="2057400" indent="-228600" algn="l" rtl="0" eaLnBrk="0" fontAlgn="base" hangingPunct="0">
              <a:spcBef>
                <a:spcPct val="20000"/>
              </a:spcBef>
              <a:spcAft>
                <a:spcPct val="0"/>
              </a:spcAft>
              <a:buChar char="»"/>
              <a:defRPr lang="zh-CN" altLang="en-US" sz="1200" baseline="0" dirty="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marL="0" indent="0">
              <a:lnSpc>
                <a:spcPct val="120000"/>
              </a:lnSpc>
              <a:buNone/>
            </a:pPr>
            <a:endParaRPr lang="en" altLang="zh-CN" sz="1400" kern="0"/>
          </a:p>
          <a:p>
            <a:pPr lvl="1">
              <a:lnSpc>
                <a:spcPct val="120000"/>
              </a:lnSpc>
            </a:pPr>
            <a:r>
              <a:rPr lang="en" altLang="zh-CN" sz="1400" kern="0"/>
              <a:t>Sub-network at the largest width is trained to predict the ground truth label Y;</a:t>
            </a:r>
          </a:p>
          <a:p>
            <a:pPr lvl="1">
              <a:lnSpc>
                <a:spcPct val="120000"/>
              </a:lnSpc>
            </a:pPr>
            <a:r>
              <a:rPr lang="en" altLang="zh-CN" sz="1400" dirty="0"/>
              <a:t>n sub-networks with random width are trained to predict the soft label generated by the widest sub-network of the target network, YL′ (</a:t>
            </a:r>
            <a:r>
              <a:rPr lang="el-GR" altLang="zh-CN" sz="1400" dirty="0"/>
              <a:t>θ′) </a:t>
            </a:r>
            <a:endParaRPr lang="el-GR" altLang="zh-CN" sz="1400"/>
          </a:p>
          <a:p>
            <a:pPr lvl="1">
              <a:lnSpc>
                <a:spcPct val="120000"/>
              </a:lnSpc>
            </a:pPr>
            <a:r>
              <a:rPr lang="en" altLang="zh-CN" sz="1400" kern="0"/>
              <a:t> </a:t>
            </a:r>
            <a:r>
              <a:rPr lang="en" altLang="zh-CN" sz="1400" dirty="0"/>
              <a:t>the slimmest sub-network is trained to predict the probability ensemble of all the aforementioned sub-networks in the target network: </a:t>
            </a:r>
            <a:endParaRPr lang="en" altLang="zh-CN" sz="1400"/>
          </a:p>
          <a:p>
            <a:pPr lvl="1">
              <a:lnSpc>
                <a:spcPct val="120000"/>
              </a:lnSpc>
            </a:pPr>
            <a:endParaRPr lang="en" altLang="zh-CN" sz="1400" kern="0"/>
          </a:p>
          <a:p>
            <a:pPr lvl="1">
              <a:lnSpc>
                <a:spcPct val="120000"/>
              </a:lnSpc>
            </a:pPr>
            <a:endParaRPr lang="en" altLang="zh-CN" sz="1400" kern="0"/>
          </a:p>
          <a:p>
            <a:pPr>
              <a:lnSpc>
                <a:spcPct val="120000"/>
              </a:lnSpc>
            </a:pPr>
            <a:endParaRPr lang="en" altLang="zh-CN" sz="1400" kern="0"/>
          </a:p>
          <a:p>
            <a:pPr>
              <a:lnSpc>
                <a:spcPct val="120000"/>
              </a:lnSpc>
            </a:pPr>
            <a:endParaRPr lang="en" altLang="zh-CN" sz="1400" kern="0"/>
          </a:p>
          <a:p>
            <a:pPr>
              <a:lnSpc>
                <a:spcPct val="120000"/>
              </a:lnSpc>
            </a:pPr>
            <a:endParaRPr lang="en" altLang="zh-CN" sz="1400" kern="0"/>
          </a:p>
          <a:p>
            <a:pPr>
              <a:lnSpc>
                <a:spcPct val="120000"/>
              </a:lnSpc>
            </a:pPr>
            <a:endParaRPr lang="en" altLang="zh-CN" sz="1400" kern="0"/>
          </a:p>
          <a:p>
            <a:pPr lvl="1">
              <a:lnSpc>
                <a:spcPct val="120000"/>
              </a:lnSpc>
            </a:pPr>
            <a:endParaRPr kumimoji="1" lang="en" altLang="zh-CN" sz="1400" kern="0"/>
          </a:p>
          <a:p>
            <a:pPr>
              <a:lnSpc>
                <a:spcPct val="120000"/>
              </a:lnSpc>
            </a:pPr>
            <a:endParaRPr kumimoji="1" lang="en-US" altLang="zh-CN" sz="1400" kern="0"/>
          </a:p>
        </p:txBody>
      </p:sp>
      <p:pic>
        <p:nvPicPr>
          <p:cNvPr id="10" name="图片 9">
            <a:extLst>
              <a:ext uri="{FF2B5EF4-FFF2-40B4-BE49-F238E27FC236}">
                <a16:creationId xmlns:a16="http://schemas.microsoft.com/office/drawing/2014/main" id="{1F30FB6B-42C0-8E49-83CC-73F4872FCA0F}"/>
              </a:ext>
            </a:extLst>
          </p:cNvPr>
          <p:cNvPicPr>
            <a:picLocks noChangeAspect="1"/>
          </p:cNvPicPr>
          <p:nvPr/>
        </p:nvPicPr>
        <p:blipFill>
          <a:blip r:embed="rId5"/>
          <a:stretch>
            <a:fillRect/>
          </a:stretch>
        </p:blipFill>
        <p:spPr>
          <a:xfrm>
            <a:off x="4038600" y="5130755"/>
            <a:ext cx="2308327" cy="401766"/>
          </a:xfrm>
          <a:prstGeom prst="rect">
            <a:avLst/>
          </a:prstGeom>
        </p:spPr>
      </p:pic>
      <p:pic>
        <p:nvPicPr>
          <p:cNvPr id="11" name="图片 10">
            <a:extLst>
              <a:ext uri="{FF2B5EF4-FFF2-40B4-BE49-F238E27FC236}">
                <a16:creationId xmlns:a16="http://schemas.microsoft.com/office/drawing/2014/main" id="{F0E52595-67B0-614C-958F-431BC2B53C1E}"/>
              </a:ext>
            </a:extLst>
          </p:cNvPr>
          <p:cNvPicPr>
            <a:picLocks noChangeAspect="1"/>
          </p:cNvPicPr>
          <p:nvPr/>
        </p:nvPicPr>
        <p:blipFill>
          <a:blip r:embed="rId6"/>
          <a:stretch>
            <a:fillRect/>
          </a:stretch>
        </p:blipFill>
        <p:spPr>
          <a:xfrm>
            <a:off x="2448404" y="5590705"/>
            <a:ext cx="3300834" cy="1082061"/>
          </a:xfrm>
          <a:prstGeom prst="rect">
            <a:avLst/>
          </a:prstGeom>
        </p:spPr>
      </p:pic>
    </p:spTree>
    <p:extLst>
      <p:ext uri="{BB962C8B-B14F-4D97-AF65-F5344CB8AC3E}">
        <p14:creationId xmlns:p14="http://schemas.microsoft.com/office/powerpoint/2010/main" val="2065029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sz="2400"/>
              <a:t>Dynamic Slimmable Gate – Double-headed Design</a:t>
            </a:r>
            <a:endParaRPr kumimoji="1" lang="zh-CN" altLang="en-US" sz="24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11</a:t>
            </a:fld>
            <a:endParaRPr lang="en-US" altLang="zh-CN"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0" y="1295400"/>
                <a:ext cx="8971975" cy="5029200"/>
              </a:xfrm>
            </p:spPr>
            <p:txBody>
              <a:bodyPr/>
              <a:lstStyle/>
              <a:p>
                <a:pPr>
                  <a:lnSpc>
                    <a:spcPct val="110000"/>
                  </a:lnSpc>
                </a:pPr>
                <a:r>
                  <a:rPr lang="en" altLang="zh-CN" sz="2000" dirty="0">
                    <a:solidFill>
                      <a:srgbClr val="FF0000"/>
                    </a:solidFill>
                  </a:rPr>
                  <a:t>hard channel slimming head </a:t>
                </a:r>
                <a:r>
                  <a:rPr lang="en" altLang="zh-CN" sz="2000" dirty="0"/>
                  <a:t>: Reduce the input  X to a</a:t>
                </a:r>
                <a:r>
                  <a:rPr lang="en" altLang="zh-CN" sz="2000" b="1" dirty="0"/>
                  <a:t> one-hot </a:t>
                </a:r>
                <a:r>
                  <a:rPr lang="en" altLang="zh-CN" sz="2000" dirty="0"/>
                  <a:t>vector, we divide A(</a:t>
                </a:r>
                <a:r>
                  <a:rPr lang="el-GR" altLang="zh-CN" sz="2000" dirty="0"/>
                  <a:t>θ, </a:t>
                </a:r>
                <a:r>
                  <a:rPr lang="en" altLang="zh-CN" sz="2000" dirty="0"/>
                  <a:t>X ) to two functions: </a:t>
                </a:r>
              </a:p>
              <a:p>
                <a:pPr lvl="1">
                  <a:lnSpc>
                    <a:spcPct val="110000"/>
                  </a:lnSpc>
                </a:pPr>
                <a14:m>
                  <m:oMath xmlns:m="http://schemas.openxmlformats.org/officeDocument/2006/math">
                    <m:r>
                      <a:rPr lang="en" altLang="zh-CN" sz="1800" i="1" dirty="0">
                        <a:latin typeface="Cambria Math" panose="02040503050406030204" pitchFamily="18" charset="0"/>
                        <a:ea typeface="Cambria Math" panose="02040503050406030204" pitchFamily="18" charset="0"/>
                      </a:rPr>
                      <m:t>ℰ</m:t>
                    </m:r>
                  </m:oMath>
                </a14:m>
                <a:r>
                  <a:rPr lang="en" altLang="zh-CN" sz="1800" dirty="0"/>
                  <a:t> is an encoder that reduces feature maps to a vector;  Utilize average pooling as a light-weight encoder </a:t>
                </a:r>
                <a14:m>
                  <m:oMath xmlns:m="http://schemas.openxmlformats.org/officeDocument/2006/math">
                    <m:r>
                      <a:rPr lang="en" altLang="zh-CN" sz="1800" i="1" dirty="0">
                        <a:latin typeface="Cambria Math" panose="02040503050406030204" pitchFamily="18" charset="0"/>
                        <a:ea typeface="Cambria Math" panose="02040503050406030204" pitchFamily="18" charset="0"/>
                      </a:rPr>
                      <m:t>ℰ</m:t>
                    </m:r>
                  </m:oMath>
                </a14:m>
                <a:r>
                  <a:rPr lang="en" altLang="zh-CN" sz="1800" dirty="0"/>
                  <a:t> to integrate spatial information. </a:t>
                </a:r>
              </a:p>
              <a:p>
                <a:pPr lvl="1">
                  <a:lnSpc>
                    <a:spcPct val="110000"/>
                  </a:lnSpc>
                </a:pPr>
                <a:r>
                  <a:rPr lang="en" altLang="zh-CN" sz="1800" dirty="0"/>
                  <a:t>the function F maps the reduced feature to a one-hot vector used for the subsequent channel slicing;  A</a:t>
                </a:r>
                <a:r>
                  <a:rPr lang="en" altLang="zh-CN" dirty="0"/>
                  <a:t>dopt two fully connected layers with weights </a:t>
                </a:r>
                <a14:m>
                  <m:oMath xmlns:m="http://schemas.openxmlformats.org/officeDocument/2006/math">
                    <m:sSub>
                      <m:sSubPr>
                        <m:ctrlPr>
                          <a:rPr lang="en" altLang="zh-CN" i="1" dirty="0">
                            <a:latin typeface="Cambria Math" panose="02040503050406030204" pitchFamily="18" charset="0"/>
                          </a:rPr>
                        </m:ctrlPr>
                      </m:sSubPr>
                      <m:e>
                        <m:r>
                          <a:rPr lang="en-US" altLang="zh-CN" b="0" i="1" dirty="0">
                            <a:latin typeface="Cambria Math" panose="02040503050406030204" pitchFamily="18" charset="0"/>
                          </a:rPr>
                          <m:t>𝑊</m:t>
                        </m:r>
                      </m:e>
                      <m:sub>
                        <m:r>
                          <a:rPr lang="en-US" altLang="zh-CN" b="0" i="1" dirty="0">
                            <a:latin typeface="Cambria Math" panose="02040503050406030204" pitchFamily="18" charset="0"/>
                          </a:rPr>
                          <m:t>1 </m:t>
                        </m:r>
                      </m:sub>
                    </m:sSub>
                    <m:r>
                      <m:rPr>
                        <m:nor/>
                      </m:rPr>
                      <a:rPr lang="en" altLang="zh-CN" dirty="0"/>
                      <m:t>∈</m:t>
                    </m:r>
                    <m:sSup>
                      <m:sSupPr>
                        <m:ctrlPr>
                          <a:rPr lang="en" altLang="zh-CN" i="1" dirty="0">
                            <a:latin typeface="Cambria Math" panose="02040503050406030204" pitchFamily="18" charset="0"/>
                          </a:rPr>
                        </m:ctrlPr>
                      </m:sSupPr>
                      <m:e>
                        <m:r>
                          <a:rPr lang="en-US" altLang="zh-CN" b="0" i="1" dirty="0">
                            <a:latin typeface="Cambria Math" panose="02040503050406030204" pitchFamily="18" charset="0"/>
                          </a:rPr>
                          <m:t> </m:t>
                        </m:r>
                        <m:r>
                          <a:rPr lang="en-US" altLang="zh-CN" b="0" i="1" dirty="0">
                            <a:latin typeface="Cambria Math" panose="02040503050406030204" pitchFamily="18" charset="0"/>
                          </a:rPr>
                          <m:t>𝑅</m:t>
                        </m:r>
                      </m:e>
                      <m:sup>
                        <m:r>
                          <a:rPr lang="en-US" altLang="zh-CN" b="0" i="1" dirty="0">
                            <a:latin typeface="Cambria Math" panose="02040503050406030204" pitchFamily="18" charset="0"/>
                          </a:rPr>
                          <m:t>𝑑</m:t>
                        </m:r>
                        <m:r>
                          <a:rPr lang="en-US" altLang="zh-CN" b="0" i="1" dirty="0">
                            <a:latin typeface="Cambria Math" panose="02040503050406030204" pitchFamily="18" charset="0"/>
                          </a:rPr>
                          <m:t> × </m:t>
                        </m:r>
                        <m:sSub>
                          <m:sSubPr>
                            <m:ctrlPr>
                              <a:rPr lang="en-US" altLang="zh-CN" b="0" i="1" dirty="0">
                                <a:latin typeface="Cambria Math" panose="02040503050406030204" pitchFamily="18" charset="0"/>
                                <a:ea typeface="Cambria Math" panose="02040503050406030204" pitchFamily="18" charset="0"/>
                              </a:rPr>
                            </m:ctrlPr>
                          </m:sSubPr>
                          <m:e>
                            <m:r>
                              <a:rPr lang="en-US" altLang="zh-CN" b="0" i="1" dirty="0">
                                <a:latin typeface="Cambria Math" panose="02040503050406030204" pitchFamily="18" charset="0"/>
                                <a:ea typeface="Cambria Math" panose="02040503050406030204" pitchFamily="18" charset="0"/>
                              </a:rPr>
                              <m:t>𝐶</m:t>
                            </m:r>
                          </m:e>
                          <m:sub>
                            <m:r>
                              <a:rPr lang="en-US" altLang="zh-CN" b="0" i="1" dirty="0">
                                <a:latin typeface="Cambria Math" panose="02040503050406030204" pitchFamily="18" charset="0"/>
                                <a:ea typeface="Cambria Math" panose="02040503050406030204" pitchFamily="18" charset="0"/>
                              </a:rPr>
                              <m:t>𝑛</m:t>
                            </m:r>
                          </m:sub>
                        </m:sSub>
                      </m:sup>
                    </m:sSup>
                  </m:oMath>
                </a14:m>
                <a:r>
                  <a:rPr lang="en" altLang="zh-CN" dirty="0"/>
                  <a:t> and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b="0" i="1" dirty="0">
                            <a:latin typeface="Cambria Math" panose="02040503050406030204" pitchFamily="18" charset="0"/>
                          </a:rPr>
                          <m:t>2</m:t>
                        </m:r>
                      </m:sub>
                    </m:sSub>
                    <m:r>
                      <m:rPr>
                        <m:nor/>
                      </m:rPr>
                      <a:rPr lang="en-US" altLang="zh-CN" b="0" i="0" dirty="0">
                        <a:latin typeface="Cambria Math" panose="02040503050406030204" pitchFamily="18" charset="0"/>
                      </a:rPr>
                      <m:t> </m:t>
                    </m:r>
                    <m:r>
                      <m:rPr>
                        <m:nor/>
                      </m:rPr>
                      <a:rPr lang="en" altLang="zh-CN" dirty="0"/>
                      <m:t>∈</m:t>
                    </m:r>
                    <m:sSup>
                      <m:sSupPr>
                        <m:ctrlPr>
                          <a:rPr lang="en" altLang="zh-CN" i="1" dirty="0">
                            <a:latin typeface="Cambria Math" panose="02040503050406030204" pitchFamily="18" charset="0"/>
                          </a:rPr>
                        </m:ctrlPr>
                      </m:sSupPr>
                      <m:e>
                        <m:r>
                          <a:rPr lang="en-US" altLang="zh-CN" b="0" i="1" dirty="0">
                            <a:latin typeface="Cambria Math" panose="02040503050406030204" pitchFamily="18" charset="0"/>
                          </a:rPr>
                          <m:t> </m:t>
                        </m:r>
                        <m:r>
                          <a:rPr lang="en-US" altLang="zh-CN" i="1" dirty="0">
                            <a:latin typeface="Cambria Math" panose="02040503050406030204" pitchFamily="18" charset="0"/>
                          </a:rPr>
                          <m:t>𝑅</m:t>
                        </m:r>
                      </m:e>
                      <m:sup>
                        <m:r>
                          <a:rPr lang="en-US" altLang="zh-CN" b="0" i="1" dirty="0">
                            <a:latin typeface="Cambria Math" panose="02040503050406030204" pitchFamily="18" charset="0"/>
                          </a:rPr>
                          <m:t>𝑔</m:t>
                        </m:r>
                        <m:r>
                          <a:rPr lang="en-US" altLang="zh-CN" i="1" dirty="0">
                            <a:latin typeface="Cambria Math" panose="02040503050406030204" pitchFamily="18" charset="0"/>
                          </a:rPr>
                          <m:t> × </m:t>
                        </m:r>
                        <m:r>
                          <a:rPr lang="en-US" altLang="zh-CN" b="0" i="1" dirty="0">
                            <a:latin typeface="Cambria Math" panose="02040503050406030204" pitchFamily="18" charset="0"/>
                          </a:rPr>
                          <m:t>𝑑</m:t>
                        </m:r>
                      </m:sup>
                    </m:sSup>
                  </m:oMath>
                </a14:m>
                <a:r>
                  <a:rPr lang="en" altLang="zh-CN" dirty="0"/>
                  <a:t> and a ReLU non-linearity layer </a:t>
                </a:r>
                <a:r>
                  <a:rPr lang="el-GR" altLang="zh-CN" dirty="0"/>
                  <a:t>σ </a:t>
                </a:r>
                <a:r>
                  <a:rPr lang="en" altLang="zh-CN" dirty="0"/>
                  <a:t>in between to predict scores for each slimming ratio choice. </a:t>
                </a:r>
                <a:endParaRPr lang="en" altLang="zh-CN" sz="900"/>
              </a:p>
              <a:p>
                <a:pPr lvl="1">
                  <a:lnSpc>
                    <a:spcPct val="120000"/>
                  </a:lnSpc>
                </a:pPr>
                <a:endParaRPr lang="en" altLang="zh-CN" sz="1000"/>
              </a:p>
              <a:p>
                <a:pPr>
                  <a:lnSpc>
                    <a:spcPct val="120000"/>
                  </a:lnSpc>
                </a:pPr>
                <a:endParaRPr lang="en" altLang="zh-CN" sz="1400"/>
              </a:p>
              <a:p>
                <a:pPr>
                  <a:lnSpc>
                    <a:spcPct val="120000"/>
                  </a:lnSpc>
                </a:pPr>
                <a:endParaRPr lang="en" altLang="zh-CN" sz="1400"/>
              </a:p>
              <a:p>
                <a:pPr>
                  <a:lnSpc>
                    <a:spcPct val="120000"/>
                  </a:lnSpc>
                </a:pPr>
                <a:endParaRPr lang="en" altLang="zh-CN" sz="1400"/>
              </a:p>
              <a:p>
                <a:pPr lvl="1">
                  <a:lnSpc>
                    <a:spcPct val="120000"/>
                  </a:lnSpc>
                </a:pPr>
                <a:endParaRPr kumimoji="1" lang="en" altLang="zh-CN" sz="1400"/>
              </a:p>
              <a:p>
                <a:pPr>
                  <a:lnSpc>
                    <a:spcPct val="120000"/>
                  </a:lnSpc>
                </a:pPr>
                <a:endParaRPr kumimoji="1" lang="en-US" altLang="zh-CN" sz="2000"/>
              </a:p>
            </p:txBody>
          </p:sp>
        </mc:Choice>
        <mc:Fallback xmlns="">
          <p:sp>
            <p:nvSpPr>
              <p:cNvPr id="5" name="内容占位符 2">
                <a:extLst>
                  <a:ext uri="{FF2B5EF4-FFF2-40B4-BE49-F238E27FC236}">
                    <a16:creationId xmlns:a16="http://schemas.microsoft.com/office/drawing/2014/main" id="{9BA303C9-CD1B-8E43-97BB-2A3BEF7959A0}"/>
                  </a:ext>
                </a:extLst>
              </p:cNvPr>
              <p:cNvSpPr>
                <a:spLocks noGrp="1" noRot="1" noChangeAspect="1" noMove="1" noResize="1" noEditPoints="1" noAdjustHandles="1" noChangeArrowheads="1" noChangeShapeType="1" noTextEdit="1"/>
              </p:cNvSpPr>
              <p:nvPr>
                <p:ph idx="1"/>
              </p:nvPr>
            </p:nvSpPr>
            <p:spPr>
              <a:xfrm>
                <a:off x="0" y="1295400"/>
                <a:ext cx="8971975" cy="5029200"/>
              </a:xfrm>
              <a:blipFill>
                <a:blip r:embed="rId3"/>
                <a:stretch>
                  <a:fillRect l="-141" t="-504" r="-99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CC2EA36-1964-3C49-9280-33987D056BF5}"/>
              </a:ext>
            </a:extLst>
          </p:cNvPr>
          <p:cNvPicPr>
            <a:picLocks noChangeAspect="1"/>
          </p:cNvPicPr>
          <p:nvPr/>
        </p:nvPicPr>
        <p:blipFill rotWithShape="1">
          <a:blip r:embed="rId4"/>
          <a:srcRect l="3537" r="13505"/>
          <a:stretch/>
        </p:blipFill>
        <p:spPr>
          <a:xfrm>
            <a:off x="5638800" y="5095549"/>
            <a:ext cx="3276600" cy="1615786"/>
          </a:xfrm>
          <a:prstGeom prst="rect">
            <a:avLst/>
          </a:prstGeom>
        </p:spPr>
      </p:pic>
      <p:pic>
        <p:nvPicPr>
          <p:cNvPr id="6" name="图片 5">
            <a:extLst>
              <a:ext uri="{FF2B5EF4-FFF2-40B4-BE49-F238E27FC236}">
                <a16:creationId xmlns:a16="http://schemas.microsoft.com/office/drawing/2014/main" id="{C3F75BC2-91CB-7245-8160-EAF2D070DEB9}"/>
              </a:ext>
            </a:extLst>
          </p:cNvPr>
          <p:cNvPicPr>
            <a:picLocks noChangeAspect="1"/>
          </p:cNvPicPr>
          <p:nvPr/>
        </p:nvPicPr>
        <p:blipFill rotWithShape="1">
          <a:blip r:embed="rId5"/>
          <a:srcRect l="6849" t="463" r="18485" b="20126"/>
          <a:stretch/>
        </p:blipFill>
        <p:spPr>
          <a:xfrm>
            <a:off x="4441592" y="1701586"/>
            <a:ext cx="2172801" cy="349200"/>
          </a:xfrm>
          <a:prstGeom prst="rect">
            <a:avLst/>
          </a:prstGeom>
        </p:spPr>
      </p:pic>
      <p:pic>
        <p:nvPicPr>
          <p:cNvPr id="7" name="图片 6">
            <a:extLst>
              <a:ext uri="{FF2B5EF4-FFF2-40B4-BE49-F238E27FC236}">
                <a16:creationId xmlns:a16="http://schemas.microsoft.com/office/drawing/2014/main" id="{AACB2413-7E31-9A40-B00C-7F3DF41B9A10}"/>
              </a:ext>
            </a:extLst>
          </p:cNvPr>
          <p:cNvPicPr>
            <a:picLocks noChangeAspect="1"/>
          </p:cNvPicPr>
          <p:nvPr/>
        </p:nvPicPr>
        <p:blipFill>
          <a:blip r:embed="rId6"/>
          <a:stretch>
            <a:fillRect/>
          </a:stretch>
        </p:blipFill>
        <p:spPr>
          <a:xfrm>
            <a:off x="6779491" y="1707886"/>
            <a:ext cx="1955800" cy="342900"/>
          </a:xfrm>
          <a:prstGeom prst="rect">
            <a:avLst/>
          </a:prstGeom>
        </p:spPr>
      </p:pic>
      <p:pic>
        <p:nvPicPr>
          <p:cNvPr id="8" name="图片 7">
            <a:extLst>
              <a:ext uri="{FF2B5EF4-FFF2-40B4-BE49-F238E27FC236}">
                <a16:creationId xmlns:a16="http://schemas.microsoft.com/office/drawing/2014/main" id="{E113109F-0B0A-694E-9B7D-FA5675778E92}"/>
              </a:ext>
            </a:extLst>
          </p:cNvPr>
          <p:cNvPicPr>
            <a:picLocks noChangeAspect="1"/>
          </p:cNvPicPr>
          <p:nvPr/>
        </p:nvPicPr>
        <p:blipFill>
          <a:blip r:embed="rId7"/>
          <a:stretch>
            <a:fillRect/>
          </a:stretch>
        </p:blipFill>
        <p:spPr>
          <a:xfrm>
            <a:off x="2120900" y="3986563"/>
            <a:ext cx="4902200" cy="381000"/>
          </a:xfrm>
          <a:prstGeom prst="rect">
            <a:avLst/>
          </a:prstGeom>
        </p:spPr>
      </p:pic>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51950CFB-ABBB-A545-8187-09942EB393A5}"/>
                  </a:ext>
                </a:extLst>
              </p:cNvPr>
              <p:cNvSpPr txBox="1">
                <a:spLocks/>
              </p:cNvSpPr>
              <p:nvPr/>
            </p:nvSpPr>
            <p:spPr bwMode="auto">
              <a:xfrm>
                <a:off x="86012" y="4428177"/>
                <a:ext cx="8971975" cy="24263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ts val="1200"/>
                  </a:spcBef>
                  <a:spcAft>
                    <a:spcPts val="300"/>
                  </a:spcAft>
                  <a:buSzPct val="70000"/>
                  <a:buFont typeface="Wingdings" panose="05000000000000000000" pitchFamily="2" charset="2"/>
                  <a:buChar char="q"/>
                  <a:defRPr lang="zh-CN" altLang="en-US" sz="2400" baseline="0" dirty="0" smtClean="0">
                    <a:solidFill>
                      <a:schemeClr val="tx1"/>
                    </a:solidFill>
                    <a:latin typeface="+mn-lt"/>
                    <a:ea typeface="+mn-ea"/>
                    <a:cs typeface="+mn-cs"/>
                  </a:defRPr>
                </a:lvl1pPr>
                <a:lvl2pPr marL="742950" indent="-285750" algn="l" rtl="0" eaLnBrk="0" fontAlgn="base" hangingPunct="0">
                  <a:spcBef>
                    <a:spcPts val="300"/>
                  </a:spcBef>
                  <a:spcAft>
                    <a:spcPts val="100"/>
                  </a:spcAft>
                  <a:buSzPct val="70000"/>
                  <a:buFont typeface="Wingdings" panose="05000000000000000000" pitchFamily="2" charset="2"/>
                  <a:buChar char="m"/>
                  <a:defRPr lang="zh-CN" altLang="en-US" sz="2000" baseline="0" dirty="0" smtClean="0">
                    <a:solidFill>
                      <a:schemeClr val="tx2"/>
                    </a:solidFill>
                    <a:latin typeface="+mn-lt"/>
                    <a:ea typeface="+mn-ea"/>
                  </a:defRPr>
                </a:lvl2pPr>
                <a:lvl3pPr marL="1143000" indent="-228600" algn="l" rtl="0" eaLnBrk="0" fontAlgn="base" hangingPunct="0">
                  <a:spcBef>
                    <a:spcPct val="20000"/>
                  </a:spcBef>
                  <a:spcAft>
                    <a:spcPct val="0"/>
                  </a:spcAft>
                  <a:buChar char="•"/>
                  <a:defRPr lang="zh-CN" altLang="en-US" baseline="0" dirty="0" smtClean="0">
                    <a:solidFill>
                      <a:schemeClr val="tx1"/>
                    </a:solidFill>
                    <a:latin typeface="+mn-lt"/>
                    <a:ea typeface="+mn-ea"/>
                  </a:defRPr>
                </a:lvl3pPr>
                <a:lvl4pPr marL="1600200" indent="-228600" algn="l" rtl="0" eaLnBrk="0" fontAlgn="base" hangingPunct="0">
                  <a:spcBef>
                    <a:spcPct val="20000"/>
                  </a:spcBef>
                  <a:spcAft>
                    <a:spcPct val="0"/>
                  </a:spcAft>
                  <a:buChar char="–"/>
                  <a:defRPr lang="zh-CN" altLang="en-US" sz="1400" baseline="0" dirty="0" smtClean="0">
                    <a:solidFill>
                      <a:schemeClr val="tx1"/>
                    </a:solidFill>
                    <a:latin typeface="+mn-lt"/>
                    <a:ea typeface="+mn-ea"/>
                  </a:defRPr>
                </a:lvl4pPr>
                <a:lvl5pPr marL="2057400" indent="-228600" algn="l" rtl="0" eaLnBrk="0" fontAlgn="base" hangingPunct="0">
                  <a:spcBef>
                    <a:spcPct val="20000"/>
                  </a:spcBef>
                  <a:spcAft>
                    <a:spcPct val="0"/>
                  </a:spcAft>
                  <a:buChar char="»"/>
                  <a:defRPr lang="zh-CN" altLang="en-US" sz="1200" baseline="0" dirty="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楷体_GB2312" pitchFamily="49" charset="-122"/>
                  </a:defRPr>
                </a:lvl6pPr>
                <a:lvl7pPr marL="2971800" indent="-228600" algn="l" rtl="0" fontAlgn="base">
                  <a:spcBef>
                    <a:spcPct val="20000"/>
                  </a:spcBef>
                  <a:spcAft>
                    <a:spcPct val="0"/>
                  </a:spcAft>
                  <a:buChar char="»"/>
                  <a:defRPr sz="1400">
                    <a:solidFill>
                      <a:schemeClr val="tx1"/>
                    </a:solidFill>
                    <a:latin typeface="+mn-lt"/>
                    <a:ea typeface="楷体_GB2312" pitchFamily="49" charset="-122"/>
                  </a:defRPr>
                </a:lvl7pPr>
                <a:lvl8pPr marL="3429000" indent="-228600" algn="l" rtl="0" fontAlgn="base">
                  <a:spcBef>
                    <a:spcPct val="20000"/>
                  </a:spcBef>
                  <a:spcAft>
                    <a:spcPct val="0"/>
                  </a:spcAft>
                  <a:buChar char="»"/>
                  <a:defRPr sz="1400">
                    <a:solidFill>
                      <a:schemeClr val="tx1"/>
                    </a:solidFill>
                    <a:latin typeface="+mn-lt"/>
                    <a:ea typeface="楷体_GB2312" pitchFamily="49" charset="-122"/>
                  </a:defRPr>
                </a:lvl8pPr>
                <a:lvl9pPr marL="3886200" indent="-228600" algn="l" rtl="0" fontAlgn="base">
                  <a:spcBef>
                    <a:spcPct val="20000"/>
                  </a:spcBef>
                  <a:spcAft>
                    <a:spcPct val="0"/>
                  </a:spcAft>
                  <a:buChar char="»"/>
                  <a:defRPr sz="1400">
                    <a:solidFill>
                      <a:schemeClr val="tx1"/>
                    </a:solidFill>
                    <a:latin typeface="+mn-lt"/>
                    <a:ea typeface="楷体_GB2312" pitchFamily="49" charset="-122"/>
                  </a:defRPr>
                </a:lvl9pPr>
              </a:lstStyle>
              <a:p>
                <a:pPr>
                  <a:lnSpc>
                    <a:spcPct val="110000"/>
                  </a:lnSpc>
                </a:pPr>
                <a:r>
                  <a:rPr lang="en" altLang="zh-CN" sz="2000" kern="0">
                    <a:solidFill>
                      <a:srgbClr val="FF0000"/>
                    </a:solidFill>
                  </a:rPr>
                  <a:t>soft channel attention head </a:t>
                </a:r>
                <a:r>
                  <a:rPr lang="en" altLang="zh-CN" sz="2000" kern="0">
                    <a:solidFill>
                      <a:srgbClr val="000000"/>
                    </a:solidFill>
                  </a:rPr>
                  <a:t>:  Add another FC layer with weights W3 that projects the hidden vector back to the original channel number </a:t>
                </a:r>
                <a14:m>
                  <m:oMath xmlns:m="http://schemas.openxmlformats.org/officeDocument/2006/math">
                    <m:sSub>
                      <m:sSubPr>
                        <m:ctrlPr>
                          <a:rPr lang="en" altLang="zh-CN" sz="2000" i="1" kern="0">
                            <a:solidFill>
                              <a:srgbClr val="000000"/>
                            </a:solidFill>
                            <a:latin typeface="Cambria Math" panose="02040503050406030204" pitchFamily="18" charset="0"/>
                          </a:rPr>
                        </m:ctrlPr>
                      </m:sSubPr>
                      <m:e>
                        <m:r>
                          <a:rPr lang="en" altLang="zh-CN" sz="2000" i="1" kern="0">
                            <a:solidFill>
                              <a:srgbClr val="000000"/>
                            </a:solidFill>
                            <a:latin typeface="Cambria Math" panose="02040503050406030204" pitchFamily="18" charset="0"/>
                            <a:ea typeface="Cambria Math" panose="02040503050406030204" pitchFamily="18" charset="0"/>
                          </a:rPr>
                          <m:t>𝜌</m:t>
                        </m:r>
                      </m:e>
                      <m:sub>
                        <m:r>
                          <a:rPr lang="en-US" altLang="zh-CN" sz="2000" b="0" i="1" kern="0">
                            <a:solidFill>
                              <a:srgbClr val="000000"/>
                            </a:solidFill>
                            <a:latin typeface="Cambria Math" panose="02040503050406030204" pitchFamily="18" charset="0"/>
                          </a:rPr>
                          <m:t>𝑛</m:t>
                        </m:r>
                        <m:r>
                          <a:rPr lang="en-US" altLang="zh-CN" sz="2000" b="0" i="1" kern="0">
                            <a:solidFill>
                              <a:srgbClr val="000000"/>
                            </a:solidFill>
                            <a:latin typeface="Cambria Math" panose="02040503050406030204" pitchFamily="18" charset="0"/>
                          </a:rPr>
                          <m:t>−1</m:t>
                        </m:r>
                      </m:sub>
                    </m:sSub>
                    <m:sSub>
                      <m:sSubPr>
                        <m:ctrlPr>
                          <a:rPr lang="en" altLang="zh-CN" sz="2000" i="1" kern="0">
                            <a:solidFill>
                              <a:srgbClr val="000000"/>
                            </a:solidFill>
                            <a:latin typeface="Cambria Math" panose="02040503050406030204" pitchFamily="18" charset="0"/>
                          </a:rPr>
                        </m:ctrlPr>
                      </m:sSubPr>
                      <m:e>
                        <m:r>
                          <a:rPr lang="en-US" altLang="zh-CN" sz="2000" b="0" i="1" kern="0">
                            <a:solidFill>
                              <a:srgbClr val="000000"/>
                            </a:solidFill>
                            <a:latin typeface="Cambria Math" panose="02040503050406030204" pitchFamily="18" charset="0"/>
                          </a:rPr>
                          <m:t>𝐶</m:t>
                        </m:r>
                      </m:e>
                      <m:sub>
                        <m:r>
                          <a:rPr lang="en-US" altLang="zh-CN" sz="2000" b="0" i="1" kern="0">
                            <a:solidFill>
                              <a:srgbClr val="000000"/>
                            </a:solidFill>
                            <a:latin typeface="Cambria Math" panose="02040503050406030204" pitchFamily="18" charset="0"/>
                          </a:rPr>
                          <m:t>𝑛</m:t>
                        </m:r>
                      </m:sub>
                    </m:sSub>
                  </m:oMath>
                </a14:m>
                <a:r>
                  <a:rPr lang="en" altLang="zh-CN" sz="2000" kern="0">
                    <a:solidFill>
                      <a:srgbClr val="000000"/>
                    </a:solidFill>
                  </a:rPr>
                  <a:t>.</a:t>
                </a:r>
              </a:p>
              <a:p>
                <a:pPr marL="0" indent="0">
                  <a:lnSpc>
                    <a:spcPct val="120000"/>
                  </a:lnSpc>
                  <a:buNone/>
                </a:pPr>
                <a:r>
                  <a:rPr lang="en" altLang="zh-CN" sz="1400" kern="0"/>
                  <a:t> </a:t>
                </a:r>
              </a:p>
              <a:p>
                <a:pPr>
                  <a:lnSpc>
                    <a:spcPct val="120000"/>
                  </a:lnSpc>
                </a:pPr>
                <a:endParaRPr lang="en" altLang="zh-CN" sz="1400" kern="0"/>
              </a:p>
              <a:p>
                <a:pPr>
                  <a:lnSpc>
                    <a:spcPct val="120000"/>
                  </a:lnSpc>
                </a:pPr>
                <a:endParaRPr lang="en" altLang="zh-CN" sz="1400" kern="0"/>
              </a:p>
              <a:p>
                <a:pPr lvl="1">
                  <a:lnSpc>
                    <a:spcPct val="120000"/>
                  </a:lnSpc>
                </a:pPr>
                <a:endParaRPr kumimoji="1" lang="en" altLang="zh-CN" sz="1400" kern="0"/>
              </a:p>
              <a:p>
                <a:pPr>
                  <a:lnSpc>
                    <a:spcPct val="120000"/>
                  </a:lnSpc>
                </a:pPr>
                <a:endParaRPr kumimoji="1" lang="en-US" altLang="zh-CN" sz="2000" kern="0"/>
              </a:p>
            </p:txBody>
          </p:sp>
        </mc:Choice>
        <mc:Fallback xmlns="">
          <p:sp>
            <p:nvSpPr>
              <p:cNvPr id="11" name="内容占位符 2">
                <a:extLst>
                  <a:ext uri="{FF2B5EF4-FFF2-40B4-BE49-F238E27FC236}">
                    <a16:creationId xmlns:a16="http://schemas.microsoft.com/office/drawing/2014/main" id="{51950CFB-ABBB-A545-8187-09942EB393A5}"/>
                  </a:ext>
                </a:extLst>
              </p:cNvPr>
              <p:cNvSpPr txBox="1">
                <a:spLocks noRot="1" noChangeAspect="1" noMove="1" noResize="1" noEditPoints="1" noAdjustHandles="1" noChangeArrowheads="1" noChangeShapeType="1" noTextEdit="1"/>
              </p:cNvSpPr>
              <p:nvPr/>
            </p:nvSpPr>
            <p:spPr bwMode="auto">
              <a:xfrm>
                <a:off x="86012" y="4428177"/>
                <a:ext cx="8971975" cy="2426359"/>
              </a:xfrm>
              <a:prstGeom prst="rect">
                <a:avLst/>
              </a:prstGeom>
              <a:blipFill>
                <a:blip r:embed="rId8"/>
                <a:stretch>
                  <a:fillRect l="-141" t="-5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B6BD6CE-E92C-7541-9307-9B959AEC7655}"/>
              </a:ext>
            </a:extLst>
          </p:cNvPr>
          <p:cNvPicPr>
            <a:picLocks noChangeAspect="1"/>
          </p:cNvPicPr>
          <p:nvPr/>
        </p:nvPicPr>
        <p:blipFill>
          <a:blip r:embed="rId9"/>
          <a:stretch>
            <a:fillRect/>
          </a:stretch>
        </p:blipFill>
        <p:spPr>
          <a:xfrm>
            <a:off x="609600" y="5384800"/>
            <a:ext cx="5321300" cy="355600"/>
          </a:xfrm>
          <a:prstGeom prst="rect">
            <a:avLst/>
          </a:prstGeom>
        </p:spPr>
      </p:pic>
    </p:spTree>
    <p:extLst>
      <p:ext uri="{BB962C8B-B14F-4D97-AF65-F5344CB8AC3E}">
        <p14:creationId xmlns:p14="http://schemas.microsoft.com/office/powerpoint/2010/main" val="312535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0" y="687328"/>
            <a:ext cx="9144000" cy="685800"/>
          </a:xfrm>
        </p:spPr>
        <p:txBody>
          <a:bodyPr/>
          <a:lstStyle/>
          <a:p>
            <a:r>
              <a:rPr kumimoji="1" lang="en-US" altLang="zh-CN" sz="2400">
                <a:solidFill>
                  <a:srgbClr val="000000"/>
                </a:solidFill>
              </a:rPr>
              <a:t>Dynamic Slimmable Gate – Sandwich Gate Sparsification</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12</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218440" y="1338492"/>
            <a:ext cx="8686800" cy="4224108"/>
          </a:xfrm>
        </p:spPr>
        <p:txBody>
          <a:bodyPr/>
          <a:lstStyle/>
          <a:p>
            <a:pPr>
              <a:lnSpc>
                <a:spcPct val="110000"/>
              </a:lnSpc>
            </a:pPr>
            <a:r>
              <a:rPr lang="en" altLang="zh-CN" sz="2000" dirty="0"/>
              <a:t>To optimize the non-differentiable slimming head of dynamic gate, they use gumbel-softmax to differentiable softmax in gradient computation. The gate easily collapses into a static one even if Gumbel noise is added.</a:t>
            </a:r>
          </a:p>
          <a:p>
            <a:pPr>
              <a:lnSpc>
                <a:spcPct val="110000"/>
              </a:lnSpc>
            </a:pPr>
            <a:r>
              <a:rPr lang="en" altLang="zh-CN" sz="2000" dirty="0"/>
              <a:t> Classify input samples into 3 diffeculty levels:</a:t>
            </a:r>
          </a:p>
          <a:p>
            <a:pPr lvl="1">
              <a:lnSpc>
                <a:spcPct val="110000"/>
              </a:lnSpc>
            </a:pPr>
            <a:r>
              <a:rPr lang="en" altLang="zh-CN" sz="1600" dirty="0"/>
              <a:t>Easy samples:  can be correctly classified by the slimmest sub-network; </a:t>
            </a:r>
          </a:p>
          <a:p>
            <a:pPr lvl="1">
              <a:lnSpc>
                <a:spcPct val="110000"/>
              </a:lnSpc>
            </a:pPr>
            <a:r>
              <a:rPr lang="en" altLang="zh-CN" sz="1600" dirty="0"/>
              <a:t>Hard samples:  can not be cor- rectly classified by the widest sub-network; </a:t>
            </a:r>
          </a:p>
          <a:p>
            <a:pPr lvl="1">
              <a:lnSpc>
                <a:spcPct val="110000"/>
              </a:lnSpc>
            </a:pPr>
            <a:r>
              <a:rPr lang="en" altLang="zh-CN" sz="1600" dirty="0"/>
              <a:t>Dependent samples:  other samples in between; </a:t>
            </a:r>
          </a:p>
          <a:p>
            <a:pPr lvl="0">
              <a:lnSpc>
                <a:spcPct val="110000"/>
              </a:lnSpc>
            </a:pPr>
            <a:r>
              <a:rPr lang="en" altLang="zh-CN" sz="2000" dirty="0">
                <a:solidFill>
                  <a:srgbClr val="000000"/>
                </a:solidFill>
              </a:rPr>
              <a:t> Define the SGS loss that facilitates the gate training: </a:t>
            </a:r>
          </a:p>
          <a:p>
            <a:pPr lvl="0">
              <a:lnSpc>
                <a:spcPct val="110000"/>
              </a:lnSpc>
            </a:pPr>
            <a:endParaRPr lang="en" altLang="zh-CN" sz="2000" dirty="0">
              <a:solidFill>
                <a:srgbClr val="000000"/>
              </a:solidFill>
            </a:endParaRPr>
          </a:p>
          <a:p>
            <a:pPr marL="0" lvl="0" indent="0">
              <a:lnSpc>
                <a:spcPct val="110000"/>
              </a:lnSpc>
              <a:buNone/>
            </a:pPr>
            <a:r>
              <a:rPr lang="en" altLang="zh-CN" sz="2000" dirty="0">
                <a:solidFill>
                  <a:srgbClr val="000000"/>
                </a:solidFill>
              </a:rPr>
              <a:t>      </a:t>
            </a:r>
            <a:r>
              <a:rPr lang="en" altLang="zh-CN" sz="1600" dirty="0">
                <a:solidFill>
                  <a:schemeClr val="tx2"/>
                </a:solidFill>
              </a:rPr>
              <a:t>Where                                  represents whether X is truly predicted by the slimmest sub-nets. </a:t>
            </a:r>
          </a:p>
          <a:p>
            <a:pPr lvl="1">
              <a:lnSpc>
                <a:spcPct val="110000"/>
              </a:lnSpc>
            </a:pPr>
            <a:endParaRPr lang="en" altLang="zh-CN" sz="1600" dirty="0"/>
          </a:p>
          <a:p>
            <a:pPr lvl="1">
              <a:lnSpc>
                <a:spcPct val="110000"/>
              </a:lnSpc>
            </a:pPr>
            <a:endParaRPr lang="en" altLang="zh-CN" sz="1600" dirty="0"/>
          </a:p>
          <a:p>
            <a:pPr>
              <a:lnSpc>
                <a:spcPct val="110000"/>
              </a:lnSpc>
            </a:pPr>
            <a:endParaRPr lang="en" altLang="zh-CN" sz="1400" dirty="0"/>
          </a:p>
          <a:p>
            <a:pPr>
              <a:lnSpc>
                <a:spcPct val="110000"/>
              </a:lnSpc>
            </a:pPr>
            <a:endParaRPr lang="en" altLang="zh-CN" sz="1400" dirty="0"/>
          </a:p>
          <a:p>
            <a:pPr>
              <a:lnSpc>
                <a:spcPct val="110000"/>
              </a:lnSpc>
            </a:pPr>
            <a:endParaRPr lang="en" altLang="zh-CN" sz="1400" dirty="0"/>
          </a:p>
          <a:p>
            <a:pPr lvl="1">
              <a:lnSpc>
                <a:spcPct val="110000"/>
              </a:lnSpc>
            </a:pPr>
            <a:endParaRPr kumimoji="1" lang="en" altLang="zh-CN" sz="1400" dirty="0"/>
          </a:p>
          <a:p>
            <a:pPr>
              <a:lnSpc>
                <a:spcPct val="110000"/>
              </a:lnSpc>
            </a:pPr>
            <a:endParaRPr kumimoji="1" lang="en-US" altLang="zh-CN" sz="2000" dirty="0"/>
          </a:p>
        </p:txBody>
      </p:sp>
      <p:pic>
        <p:nvPicPr>
          <p:cNvPr id="6" name="图片 5">
            <a:extLst>
              <a:ext uri="{FF2B5EF4-FFF2-40B4-BE49-F238E27FC236}">
                <a16:creationId xmlns:a16="http://schemas.microsoft.com/office/drawing/2014/main" id="{89B18319-426A-C54A-8458-AD795E20E4EF}"/>
              </a:ext>
            </a:extLst>
          </p:cNvPr>
          <p:cNvPicPr>
            <a:picLocks noChangeAspect="1"/>
          </p:cNvPicPr>
          <p:nvPr/>
        </p:nvPicPr>
        <p:blipFill>
          <a:blip r:embed="rId3"/>
          <a:stretch>
            <a:fillRect/>
          </a:stretch>
        </p:blipFill>
        <p:spPr>
          <a:xfrm>
            <a:off x="1295400" y="4419600"/>
            <a:ext cx="4533900" cy="749300"/>
          </a:xfrm>
          <a:prstGeom prst="rect">
            <a:avLst/>
          </a:prstGeom>
        </p:spPr>
      </p:pic>
      <p:pic>
        <p:nvPicPr>
          <p:cNvPr id="7" name="图片 6">
            <a:extLst>
              <a:ext uri="{FF2B5EF4-FFF2-40B4-BE49-F238E27FC236}">
                <a16:creationId xmlns:a16="http://schemas.microsoft.com/office/drawing/2014/main" id="{DAE2CC8A-404C-0642-B829-E2545D790618}"/>
              </a:ext>
            </a:extLst>
          </p:cNvPr>
          <p:cNvPicPr>
            <a:picLocks noChangeAspect="1"/>
          </p:cNvPicPr>
          <p:nvPr/>
        </p:nvPicPr>
        <p:blipFill>
          <a:blip r:embed="rId4"/>
          <a:stretch>
            <a:fillRect/>
          </a:stretch>
        </p:blipFill>
        <p:spPr>
          <a:xfrm>
            <a:off x="1316182" y="5130948"/>
            <a:ext cx="1555750" cy="307186"/>
          </a:xfrm>
          <a:prstGeom prst="rect">
            <a:avLst/>
          </a:prstGeom>
        </p:spPr>
      </p:pic>
      <p:sp>
        <p:nvSpPr>
          <p:cNvPr id="8" name="矩形 7">
            <a:extLst>
              <a:ext uri="{FF2B5EF4-FFF2-40B4-BE49-F238E27FC236}">
                <a16:creationId xmlns:a16="http://schemas.microsoft.com/office/drawing/2014/main" id="{0C1DFA3D-F273-BA4B-A756-0A21738D5F96}"/>
              </a:ext>
            </a:extLst>
          </p:cNvPr>
          <p:cNvSpPr/>
          <p:nvPr/>
        </p:nvSpPr>
        <p:spPr>
          <a:xfrm>
            <a:off x="2868816" y="5458585"/>
            <a:ext cx="5932284" cy="342979"/>
          </a:xfrm>
          <a:prstGeom prst="rect">
            <a:avLst/>
          </a:prstGeom>
        </p:spPr>
        <p:txBody>
          <a:bodyPr wrap="square">
            <a:spAutoFit/>
          </a:bodyPr>
          <a:lstStyle/>
          <a:p>
            <a:pPr lvl="0">
              <a:lnSpc>
                <a:spcPct val="110000"/>
              </a:lnSpc>
              <a:spcBef>
                <a:spcPts val="1200"/>
              </a:spcBef>
              <a:spcAft>
                <a:spcPts val="300"/>
              </a:spcAft>
              <a:buSzPct val="70000"/>
            </a:pPr>
            <a:r>
              <a:rPr lang="en" altLang="zh-CN" sz="1600" kern="0" dirty="0">
                <a:solidFill>
                  <a:srgbClr val="00007B"/>
                </a:solidFill>
                <a:latin typeface="Georgia"/>
                <a:ea typeface="微软雅黑"/>
              </a:rPr>
              <a:t>is the Cross-Entropy loss over softmax activated gate scores and</a:t>
            </a:r>
          </a:p>
        </p:txBody>
      </p:sp>
      <p:pic>
        <p:nvPicPr>
          <p:cNvPr id="9" name="图片 8">
            <a:extLst>
              <a:ext uri="{FF2B5EF4-FFF2-40B4-BE49-F238E27FC236}">
                <a16:creationId xmlns:a16="http://schemas.microsoft.com/office/drawing/2014/main" id="{FF107F0E-1F92-404E-83BB-2AA0E65474AA}"/>
              </a:ext>
            </a:extLst>
          </p:cNvPr>
          <p:cNvPicPr>
            <a:picLocks noChangeAspect="1"/>
          </p:cNvPicPr>
          <p:nvPr/>
        </p:nvPicPr>
        <p:blipFill>
          <a:blip r:embed="rId5"/>
          <a:stretch>
            <a:fillRect/>
          </a:stretch>
        </p:blipFill>
        <p:spPr>
          <a:xfrm>
            <a:off x="609600" y="5448220"/>
            <a:ext cx="1137301" cy="281895"/>
          </a:xfrm>
          <a:prstGeom prst="rect">
            <a:avLst/>
          </a:prstGeom>
        </p:spPr>
      </p:pic>
      <p:pic>
        <p:nvPicPr>
          <p:cNvPr id="10" name="图片 9">
            <a:extLst>
              <a:ext uri="{FF2B5EF4-FFF2-40B4-BE49-F238E27FC236}">
                <a16:creationId xmlns:a16="http://schemas.microsoft.com/office/drawing/2014/main" id="{EEC5B7CA-40F6-7E4F-87CF-7A88732FB1B2}"/>
              </a:ext>
            </a:extLst>
          </p:cNvPr>
          <p:cNvPicPr>
            <a:picLocks noChangeAspect="1"/>
          </p:cNvPicPr>
          <p:nvPr/>
        </p:nvPicPr>
        <p:blipFill>
          <a:blip r:embed="rId6"/>
          <a:stretch>
            <a:fillRect/>
          </a:stretch>
        </p:blipFill>
        <p:spPr>
          <a:xfrm>
            <a:off x="1734631" y="5505477"/>
            <a:ext cx="1137301" cy="241246"/>
          </a:xfrm>
          <a:prstGeom prst="rect">
            <a:avLst/>
          </a:prstGeom>
        </p:spPr>
      </p:pic>
      <p:sp>
        <p:nvSpPr>
          <p:cNvPr id="11" name="矩形 10">
            <a:extLst>
              <a:ext uri="{FF2B5EF4-FFF2-40B4-BE49-F238E27FC236}">
                <a16:creationId xmlns:a16="http://schemas.microsoft.com/office/drawing/2014/main" id="{BFB589E5-960D-F940-82DE-4C1949660162}"/>
              </a:ext>
            </a:extLst>
          </p:cNvPr>
          <p:cNvSpPr/>
          <p:nvPr/>
        </p:nvSpPr>
        <p:spPr>
          <a:xfrm>
            <a:off x="2868816" y="5780498"/>
            <a:ext cx="5932284" cy="342979"/>
          </a:xfrm>
          <a:prstGeom prst="rect">
            <a:avLst/>
          </a:prstGeom>
        </p:spPr>
        <p:txBody>
          <a:bodyPr wrap="square">
            <a:spAutoFit/>
          </a:bodyPr>
          <a:lstStyle/>
          <a:p>
            <a:pPr lvl="0">
              <a:lnSpc>
                <a:spcPct val="110000"/>
              </a:lnSpc>
              <a:spcBef>
                <a:spcPts val="1200"/>
              </a:spcBef>
              <a:spcAft>
                <a:spcPts val="300"/>
              </a:spcAft>
              <a:buSzPct val="70000"/>
            </a:pPr>
            <a:r>
              <a:rPr lang="en" altLang="zh-CN" sz="1600" kern="0" dirty="0">
                <a:solidFill>
                  <a:srgbClr val="00007B"/>
                </a:solidFill>
                <a:latin typeface="Georgia"/>
                <a:ea typeface="微软雅黑"/>
              </a:rPr>
              <a:t>the generated gate target.</a:t>
            </a:r>
          </a:p>
        </p:txBody>
      </p:sp>
    </p:spTree>
    <p:extLst>
      <p:ext uri="{BB962C8B-B14F-4D97-AF65-F5344CB8AC3E}">
        <p14:creationId xmlns:p14="http://schemas.microsoft.com/office/powerpoint/2010/main" val="67665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Main Result</a:t>
            </a:r>
            <a:endParaRPr kumimoji="1" lang="zh-CN" altLang="en-US" sz="280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76695" y="1066800"/>
                <a:ext cx="9297390" cy="1905000"/>
              </a:xfrm>
            </p:spPr>
            <p:txBody>
              <a:bodyPr/>
              <a:lstStyle/>
              <a:p>
                <a:pPr>
                  <a:lnSpc>
                    <a:spcPct val="80000"/>
                  </a:lnSpc>
                  <a:buFont typeface="+mj-lt"/>
                  <a:buAutoNum type="arabicPeriod"/>
                </a:pPr>
                <a:r>
                  <a:rPr lang="en" altLang="zh-CN" sz="1800" dirty="0"/>
                  <a:t>Achieve 2-4× computation reduction over ResNet-50 (76.1%) and MobileNetV1 (70.9%) with minimal accuracy drops (0% to -1.5% Res and +0.9% to -0.8% M-V1) ;</a:t>
                </a:r>
              </a:p>
              <a:p>
                <a:pPr>
                  <a:lnSpc>
                    <a:spcPct val="80000"/>
                  </a:lnSpc>
                  <a:buFont typeface="+mj-lt"/>
                  <a:buAutoNum type="arabicPeriod"/>
                </a:pPr>
                <a:r>
                  <a:rPr lang="en" altLang="zh-CN" sz="1800" dirty="0"/>
                  <a:t>Supeiror to channel scaled MobileNet V1, (1.17</a:t>
                </a:r>
                <a14:m>
                  <m:oMath xmlns:m="http://schemas.openxmlformats.org/officeDocument/2006/math">
                    <m:r>
                      <a:rPr lang="en" altLang="zh-CN" sz="1800" i="1" dirty="0">
                        <a:latin typeface="Cambria Math" panose="02040503050406030204" pitchFamily="18" charset="0"/>
                        <a:ea typeface="Cambria Math" panose="02040503050406030204" pitchFamily="18" charset="0"/>
                      </a:rPr>
                      <m:t>×</m:t>
                    </m:r>
                  </m:oMath>
                </a14:m>
                <a:r>
                  <a:rPr lang="en" altLang="zh-CN" sz="1800" dirty="0"/>
                  <a:t> and 1.62</a:t>
                </a:r>
                <a14:m>
                  <m:oMath xmlns:m="http://schemas.openxmlformats.org/officeDocument/2006/math">
                    <m:r>
                      <a:rPr lang="en" altLang="zh-CN" sz="1800" i="1" dirty="0">
                        <a:latin typeface="Cambria Math" panose="02040503050406030204" pitchFamily="18" charset="0"/>
                        <a:ea typeface="Cambria Math" panose="02040503050406030204" pitchFamily="18" charset="0"/>
                      </a:rPr>
                      <m:t>×</m:t>
                    </m:r>
                  </m:oMath>
                </a14:m>
                <a:r>
                  <a:rPr lang="en" altLang="zh-CN" sz="1800" dirty="0"/>
                  <a:t> real world latency vs. 1.31</a:t>
                </a:r>
                <a14:m>
                  <m:oMath xmlns:m="http://schemas.openxmlformats.org/officeDocument/2006/math">
                    <m:r>
                      <a:rPr lang="en" altLang="zh-CN" sz="1800" i="1" dirty="0">
                        <a:latin typeface="Cambria Math" panose="02040503050406030204" pitchFamily="18" charset="0"/>
                        <a:ea typeface="Cambria Math" panose="02040503050406030204" pitchFamily="18" charset="0"/>
                      </a:rPr>
                      <m:t>×</m:t>
                    </m:r>
                  </m:oMath>
                </a14:m>
                <a:r>
                  <a:rPr lang="en-US" altLang="zh-CN" sz="1800" dirty="0">
                    <a:ea typeface="Cambria Math" panose="02040503050406030204" pitchFamily="18" charset="0"/>
                  </a:rPr>
                  <a:t> and  1.91</a:t>
                </a:r>
                <a14:m>
                  <m:oMath xmlns:m="http://schemas.openxmlformats.org/officeDocument/2006/math">
                    <m:r>
                      <a:rPr lang="en" altLang="zh-CN" sz="1800" i="1" dirty="0">
                        <a:latin typeface="Cambria Math" panose="02040503050406030204" pitchFamily="18" charset="0"/>
                        <a:ea typeface="Cambria Math" panose="02040503050406030204" pitchFamily="18" charset="0"/>
                      </a:rPr>
                      <m:t>×</m:t>
                    </m:r>
                    <m:r>
                      <a:rPr lang="en-US" altLang="zh-CN" sz="1800" b="0" i="1" dirty="0">
                        <a:latin typeface="Cambria Math" panose="02040503050406030204" pitchFamily="18" charset="0"/>
                        <a:ea typeface="Cambria Math" panose="02040503050406030204" pitchFamily="18" charset="0"/>
                      </a:rPr>
                      <m:t>,</m:t>
                    </m:r>
                  </m:oMath>
                </a14:m>
                <a:r>
                  <a:rPr lang="en" altLang="zh-CN" sz="1800" dirty="0"/>
                  <a:t> the accuracy (72.8%) is higher.</a:t>
                </a:r>
              </a:p>
              <a:p>
                <a:pPr>
                  <a:lnSpc>
                    <a:spcPct val="80000"/>
                  </a:lnSpc>
                  <a:buFont typeface="+mj-lt"/>
                  <a:buAutoNum type="arabicPeriod"/>
                </a:pPr>
                <a:r>
                  <a:rPr lang="en" altLang="zh-CN" sz="1800" dirty="0"/>
                  <a:t> </a:t>
                </a:r>
              </a:p>
              <a:p>
                <a:pPr marL="457200" indent="-457200">
                  <a:lnSpc>
                    <a:spcPct val="80000"/>
                  </a:lnSpc>
                  <a:buFont typeface="+mj-lt"/>
                  <a:buAutoNum type="arabicPeriod"/>
                </a:pPr>
                <a:endParaRPr lang="en" altLang="zh-CN" sz="2000" dirty="0"/>
              </a:p>
              <a:p>
                <a:pPr marL="457200" indent="-457200">
                  <a:lnSpc>
                    <a:spcPct val="100000"/>
                  </a:lnSpc>
                  <a:buFont typeface="+mj-lt"/>
                  <a:buAutoNum type="arabicPeriod"/>
                </a:pPr>
                <a:endParaRPr lang="en" altLang="zh-CN" sz="2000" dirty="0"/>
              </a:p>
              <a:p>
                <a:pPr marL="457200" indent="-457200">
                  <a:lnSpc>
                    <a:spcPct val="100000"/>
                  </a:lnSpc>
                  <a:buFont typeface="+mj-lt"/>
                  <a:buAutoNum type="arabicPeriod"/>
                </a:pPr>
                <a:endParaRPr kumimoji="1" lang="zh-CN" altLang="en-US" sz="2000" dirty="0"/>
              </a:p>
            </p:txBody>
          </p:sp>
        </mc:Choice>
        <mc:Fallback>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76695" y="1066800"/>
                <a:ext cx="9297390" cy="1905000"/>
              </a:xfrm>
              <a:blipFill>
                <a:blip r:embed="rId3"/>
                <a:stretch>
                  <a:fillRect t="-46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13</a:t>
            </a:fld>
            <a:endParaRPr lang="en-US" altLang="zh-CN" dirty="0"/>
          </a:p>
        </p:txBody>
      </p:sp>
    </p:spTree>
    <p:extLst>
      <p:ext uri="{BB962C8B-B14F-4D97-AF65-F5344CB8AC3E}">
        <p14:creationId xmlns:p14="http://schemas.microsoft.com/office/powerpoint/2010/main" val="45475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solidFill>
                  <a:schemeClr val="bg2">
                    <a:lumMod val="90000"/>
                  </a:schemeClr>
                </a:solidFill>
              </a:rPr>
              <a:t>Background </a:t>
            </a:r>
          </a:p>
          <a:p>
            <a:r>
              <a:rPr lang="en-US" altLang="zh-CN" dirty="0">
                <a:solidFill>
                  <a:schemeClr val="bg2">
                    <a:lumMod val="90000"/>
                  </a:schemeClr>
                </a:solidFill>
              </a:rPr>
              <a:t>Methods</a:t>
            </a:r>
          </a:p>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14</a:t>
            </a:fld>
            <a:endParaRPr lang="en-US" altLang="zh-CN" dirty="0"/>
          </a:p>
        </p:txBody>
      </p:sp>
    </p:spTree>
    <p:extLst>
      <p:ext uri="{BB962C8B-B14F-4D97-AF65-F5344CB8AC3E}">
        <p14:creationId xmlns:p14="http://schemas.microsoft.com/office/powerpoint/2010/main" val="44831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Main Result</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31173" y="1066800"/>
            <a:ext cx="9297390" cy="2209800"/>
          </a:xfrm>
        </p:spPr>
        <p:txBody>
          <a:bodyPr/>
          <a:lstStyle/>
          <a:p>
            <a:pPr>
              <a:lnSpc>
                <a:spcPct val="75000"/>
              </a:lnSpc>
              <a:spcBef>
                <a:spcPts val="600"/>
              </a:spcBef>
              <a:buFont typeface="+mj-lt"/>
              <a:buAutoNum type="arabicPeriod"/>
            </a:pPr>
            <a:r>
              <a:rPr lang="en" altLang="zh-CN" sz="1800" dirty="0"/>
              <a:t>Achieve 2-4× computation reduction over ResNet-50 (76.1%) and MobileNetV1 (70.9%) with minimal accuracy drops (0% to -1.5% Res and +0.9% to -0.8% M-V1) ;</a:t>
            </a:r>
          </a:p>
          <a:p>
            <a:pPr>
              <a:lnSpc>
                <a:spcPct val="75000"/>
              </a:lnSpc>
              <a:spcBef>
                <a:spcPts val="600"/>
              </a:spcBef>
              <a:buFont typeface="+mj-lt"/>
              <a:buAutoNum type="arabicPeriod"/>
            </a:pPr>
            <a:r>
              <a:rPr lang="en" altLang="zh-CN" sz="1800" dirty="0"/>
              <a:t>outperforms classic and state-of-the-art static pruning methods EagleEye and Meta-Pruning by 1.9% and 2.2%.</a:t>
            </a:r>
          </a:p>
          <a:p>
            <a:pPr>
              <a:lnSpc>
                <a:spcPct val="75000"/>
              </a:lnSpc>
              <a:spcBef>
                <a:spcPts val="600"/>
              </a:spcBef>
              <a:buFont typeface="+mj-lt"/>
              <a:buAutoNum type="arabicPeriod"/>
            </a:pPr>
            <a:r>
              <a:rPr lang="en" altLang="zh-CN" sz="1800" dirty="0"/>
              <a:t>Superior to powerful dynamic inference methods with varying depth, width or input resolution. </a:t>
            </a:r>
          </a:p>
          <a:p>
            <a:pPr>
              <a:lnSpc>
                <a:spcPct val="75000"/>
              </a:lnSpc>
              <a:spcBef>
                <a:spcPts val="600"/>
              </a:spcBef>
              <a:buFont typeface="+mj-lt"/>
              <a:buAutoNum type="arabicPeriod"/>
            </a:pPr>
            <a:r>
              <a:rPr lang="en" altLang="zh-CN" sz="1800" dirty="0"/>
              <a:t>Consistently outperforms its static counterparts AutoSlim and US-Net by 2.2% and 5.9%. </a:t>
            </a:r>
          </a:p>
          <a:p>
            <a:pPr>
              <a:lnSpc>
                <a:spcPct val="75000"/>
              </a:lnSpc>
              <a:spcBef>
                <a:spcPts val="600"/>
              </a:spcBef>
              <a:buFont typeface="+mj-lt"/>
              <a:buAutoNum type="arabicPeriod"/>
            </a:pPr>
            <a:endParaRPr lang="en" altLang="zh-CN" sz="1800" dirty="0"/>
          </a:p>
          <a:p>
            <a:pPr>
              <a:lnSpc>
                <a:spcPct val="75000"/>
              </a:lnSpc>
              <a:buFont typeface="+mj-lt"/>
              <a:buAutoNum type="arabicPeriod"/>
            </a:pPr>
            <a:endParaRPr lang="en" altLang="zh-CN" sz="1800" dirty="0"/>
          </a:p>
          <a:p>
            <a:pPr marL="457200" indent="-457200">
              <a:lnSpc>
                <a:spcPct val="75000"/>
              </a:lnSpc>
              <a:buFont typeface="+mj-lt"/>
              <a:buAutoNum type="arabicPeriod"/>
            </a:pPr>
            <a:endParaRPr lang="en" altLang="zh-CN" sz="2000" dirty="0"/>
          </a:p>
          <a:p>
            <a:pPr marL="457200" indent="-457200">
              <a:lnSpc>
                <a:spcPct val="75000"/>
              </a:lnSpc>
              <a:buFont typeface="+mj-lt"/>
              <a:buAutoNum type="arabicPeriod"/>
            </a:pPr>
            <a:endParaRPr lang="en" altLang="zh-CN" sz="2000" dirty="0"/>
          </a:p>
          <a:p>
            <a:pPr marL="457200" indent="-457200">
              <a:lnSpc>
                <a:spcPct val="75000"/>
              </a:lnSpc>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15</a:t>
            </a:fld>
            <a:endParaRPr lang="en-US" altLang="zh-CN" dirty="0"/>
          </a:p>
        </p:txBody>
      </p:sp>
      <p:pic>
        <p:nvPicPr>
          <p:cNvPr id="5" name="图片 4">
            <a:extLst>
              <a:ext uri="{FF2B5EF4-FFF2-40B4-BE49-F238E27FC236}">
                <a16:creationId xmlns:a16="http://schemas.microsoft.com/office/drawing/2014/main" id="{757F4A5C-A38C-1847-BA76-95E19ED9BD30}"/>
              </a:ext>
            </a:extLst>
          </p:cNvPr>
          <p:cNvPicPr>
            <a:picLocks noChangeAspect="1"/>
          </p:cNvPicPr>
          <p:nvPr/>
        </p:nvPicPr>
        <p:blipFill>
          <a:blip r:embed="rId3"/>
          <a:stretch>
            <a:fillRect/>
          </a:stretch>
        </p:blipFill>
        <p:spPr>
          <a:xfrm>
            <a:off x="844468" y="3079737"/>
            <a:ext cx="3835400" cy="3471965"/>
          </a:xfrm>
          <a:prstGeom prst="rect">
            <a:avLst/>
          </a:prstGeom>
        </p:spPr>
      </p:pic>
      <p:pic>
        <p:nvPicPr>
          <p:cNvPr id="6" name="图片 5">
            <a:extLst>
              <a:ext uri="{FF2B5EF4-FFF2-40B4-BE49-F238E27FC236}">
                <a16:creationId xmlns:a16="http://schemas.microsoft.com/office/drawing/2014/main" id="{258989A9-01B1-3B4A-ABDB-AF65E9CBA849}"/>
              </a:ext>
            </a:extLst>
          </p:cNvPr>
          <p:cNvPicPr>
            <a:picLocks noChangeAspect="1"/>
          </p:cNvPicPr>
          <p:nvPr/>
        </p:nvPicPr>
        <p:blipFill>
          <a:blip r:embed="rId4"/>
          <a:stretch>
            <a:fillRect/>
          </a:stretch>
        </p:blipFill>
        <p:spPr>
          <a:xfrm>
            <a:off x="4555631" y="3814728"/>
            <a:ext cx="4175316" cy="2837419"/>
          </a:xfrm>
          <a:prstGeom prst="rect">
            <a:avLst/>
          </a:prstGeom>
        </p:spPr>
      </p:pic>
    </p:spTree>
    <p:extLst>
      <p:ext uri="{BB962C8B-B14F-4D97-AF65-F5344CB8AC3E}">
        <p14:creationId xmlns:p14="http://schemas.microsoft.com/office/powerpoint/2010/main" val="78109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Transferability</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100446" y="1066800"/>
            <a:ext cx="8731827" cy="2209800"/>
          </a:xfrm>
        </p:spPr>
        <p:txBody>
          <a:bodyPr/>
          <a:lstStyle/>
          <a:p>
            <a:pPr>
              <a:lnSpc>
                <a:spcPct val="80000"/>
              </a:lnSpc>
              <a:spcBef>
                <a:spcPts val="900"/>
              </a:spcBef>
              <a:buFont typeface="+mj-lt"/>
              <a:buAutoNum type="arabicPeriod"/>
            </a:pPr>
            <a:r>
              <a:rPr lang="en" altLang="zh-CN" sz="1800" dirty="0"/>
              <a:t>Gate transfer boosts the performance of DS-ResNet by 0.4% on CIFAR-10, demonstrating the transferability of dynamic gate. </a:t>
            </a:r>
          </a:p>
          <a:p>
            <a:pPr>
              <a:lnSpc>
                <a:spcPct val="80000"/>
              </a:lnSpc>
              <a:spcBef>
                <a:spcPts val="900"/>
              </a:spcBef>
              <a:buFont typeface="+mj-lt"/>
              <a:buAutoNum type="arabicPeriod"/>
            </a:pPr>
            <a:r>
              <a:rPr lang="en" altLang="zh-CN" sz="1800" dirty="0"/>
              <a:t>Both of the transferred DS-ResNet out- performs the original ResNet-50 in a large range (0.6% and 1.0%) with about 2.5 × computation reduction. </a:t>
            </a:r>
          </a:p>
          <a:p>
            <a:pPr>
              <a:lnSpc>
                <a:spcPct val="80000"/>
              </a:lnSpc>
              <a:spcBef>
                <a:spcPts val="900"/>
              </a:spcBef>
              <a:buFont typeface="+mj-lt"/>
              <a:buAutoNum type="arabicPeriod"/>
            </a:pPr>
            <a:r>
              <a:rPr lang="en" altLang="zh-CN" sz="1800" dirty="0"/>
              <a:t>DS-ResNet with gate transfer outperforms the larger ResNet-101 with 4.9× fewer computation complexity, proving the superiority of DS-Net in transfer learning.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2000" dirty="0"/>
          </a:p>
          <a:p>
            <a:pPr marL="0" indent="0">
              <a:lnSpc>
                <a:spcPct val="80000"/>
              </a:lnSpc>
              <a:spcBef>
                <a:spcPts val="900"/>
              </a:spcBef>
              <a:buNone/>
            </a:pPr>
            <a:endParaRPr lang="en" altLang="zh-CN" sz="2000" dirty="0"/>
          </a:p>
          <a:p>
            <a:pPr marL="457200" indent="-457200">
              <a:lnSpc>
                <a:spcPct val="80000"/>
              </a:lnSpc>
              <a:spcBef>
                <a:spcPts val="900"/>
              </a:spcBef>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16</a:t>
            </a:fld>
            <a:endParaRPr lang="en-US" altLang="zh-CN" dirty="0"/>
          </a:p>
        </p:txBody>
      </p:sp>
      <p:pic>
        <p:nvPicPr>
          <p:cNvPr id="7" name="图片 6">
            <a:extLst>
              <a:ext uri="{FF2B5EF4-FFF2-40B4-BE49-F238E27FC236}">
                <a16:creationId xmlns:a16="http://schemas.microsoft.com/office/drawing/2014/main" id="{8C0811A5-17E4-6B45-9BA5-3918CC6BA51F}"/>
              </a:ext>
            </a:extLst>
          </p:cNvPr>
          <p:cNvPicPr>
            <a:picLocks noChangeAspect="1"/>
          </p:cNvPicPr>
          <p:nvPr/>
        </p:nvPicPr>
        <p:blipFill>
          <a:blip r:embed="rId3"/>
          <a:stretch>
            <a:fillRect/>
          </a:stretch>
        </p:blipFill>
        <p:spPr>
          <a:xfrm>
            <a:off x="1405659" y="3663373"/>
            <a:ext cx="6121400" cy="2159000"/>
          </a:xfrm>
          <a:prstGeom prst="rect">
            <a:avLst/>
          </a:prstGeom>
        </p:spPr>
      </p:pic>
    </p:spTree>
    <p:extLst>
      <p:ext uri="{BB962C8B-B14F-4D97-AF65-F5344CB8AC3E}">
        <p14:creationId xmlns:p14="http://schemas.microsoft.com/office/powerpoint/2010/main" val="291154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Object Detection</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100446" y="1066800"/>
            <a:ext cx="8731827" cy="2209800"/>
          </a:xfrm>
        </p:spPr>
        <p:txBody>
          <a:bodyPr/>
          <a:lstStyle/>
          <a:p>
            <a:pPr>
              <a:lnSpc>
                <a:spcPct val="80000"/>
              </a:lnSpc>
              <a:spcBef>
                <a:spcPts val="900"/>
              </a:spcBef>
              <a:buFont typeface="+mj-lt"/>
              <a:buAutoNum type="arabicPeriod"/>
            </a:pPr>
            <a:r>
              <a:rPr lang="en" altLang="zh-CN" sz="1800" dirty="0"/>
              <a:t>Comparing to MobileNetV1, DS-MBNet-M and DS-MBNet-L with FSSD achieves 0.9 and 1.8 mAP improvement with 1.59× and 1.34× computation reduction respectively, which demonstrates that our DS-Net remain its superiority after deployed as the backbone network in object detection task.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2000" dirty="0"/>
          </a:p>
          <a:p>
            <a:pPr marL="0" indent="0">
              <a:lnSpc>
                <a:spcPct val="80000"/>
              </a:lnSpc>
              <a:spcBef>
                <a:spcPts val="900"/>
              </a:spcBef>
              <a:buNone/>
            </a:pPr>
            <a:endParaRPr lang="en" altLang="zh-CN" sz="2000" dirty="0"/>
          </a:p>
          <a:p>
            <a:pPr marL="457200" indent="-457200">
              <a:lnSpc>
                <a:spcPct val="80000"/>
              </a:lnSpc>
              <a:spcBef>
                <a:spcPts val="900"/>
              </a:spcBef>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17</a:t>
            </a:fld>
            <a:endParaRPr lang="en-US" altLang="zh-CN" dirty="0"/>
          </a:p>
        </p:txBody>
      </p:sp>
      <p:pic>
        <p:nvPicPr>
          <p:cNvPr id="5" name="图片 4">
            <a:extLst>
              <a:ext uri="{FF2B5EF4-FFF2-40B4-BE49-F238E27FC236}">
                <a16:creationId xmlns:a16="http://schemas.microsoft.com/office/drawing/2014/main" id="{40FD53F9-4C46-F745-A67E-9F42899577C1}"/>
              </a:ext>
            </a:extLst>
          </p:cNvPr>
          <p:cNvPicPr>
            <a:picLocks noChangeAspect="1"/>
          </p:cNvPicPr>
          <p:nvPr/>
        </p:nvPicPr>
        <p:blipFill>
          <a:blip r:embed="rId3"/>
          <a:stretch>
            <a:fillRect/>
          </a:stretch>
        </p:blipFill>
        <p:spPr>
          <a:xfrm>
            <a:off x="1219200" y="2971800"/>
            <a:ext cx="6286500" cy="2120900"/>
          </a:xfrm>
          <a:prstGeom prst="rect">
            <a:avLst/>
          </a:prstGeom>
        </p:spPr>
      </p:pic>
    </p:spTree>
    <p:extLst>
      <p:ext uri="{BB962C8B-B14F-4D97-AF65-F5344CB8AC3E}">
        <p14:creationId xmlns:p14="http://schemas.microsoft.com/office/powerpoint/2010/main" val="17321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Ablation Study  -- IEB</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31173" y="1066800"/>
            <a:ext cx="9297390" cy="2209800"/>
          </a:xfrm>
        </p:spPr>
        <p:txBody>
          <a:bodyPr/>
          <a:lstStyle/>
          <a:p>
            <a:pPr>
              <a:lnSpc>
                <a:spcPct val="80000"/>
              </a:lnSpc>
              <a:spcBef>
                <a:spcPts val="900"/>
              </a:spcBef>
              <a:buFont typeface="+mj-lt"/>
              <a:buAutoNum type="arabicPeriod"/>
            </a:pPr>
            <a:r>
              <a:rPr lang="en" altLang="zh-CN" sz="1800" dirty="0"/>
              <a:t>The beginning stage of in-place distillation is unstable;</a:t>
            </a:r>
          </a:p>
          <a:p>
            <a:pPr>
              <a:lnSpc>
                <a:spcPct val="80000"/>
              </a:lnSpc>
              <a:spcBef>
                <a:spcPts val="900"/>
              </a:spcBef>
              <a:buFont typeface="+mj-lt"/>
              <a:buAutoNum type="arabicPeriod"/>
            </a:pPr>
            <a:r>
              <a:rPr lang="en" altLang="zh-CN" sz="1800" dirty="0"/>
              <a:t>A few sudden drops of accuracy in the middle of the training with EMA target, and the model may be potentially harmed by those fluctuation;</a:t>
            </a:r>
          </a:p>
          <a:p>
            <a:pPr>
              <a:lnSpc>
                <a:spcPct val="80000"/>
              </a:lnSpc>
              <a:spcBef>
                <a:spcPts val="900"/>
              </a:spcBef>
              <a:buFont typeface="+mj-lt"/>
              <a:buAutoNum type="arabicPeriod"/>
            </a:pPr>
            <a:r>
              <a:rPr lang="en" altLang="zh-CN" sz="1800" dirty="0"/>
              <a:t>After fully adopting IEB, the model converges to a higher final accuracy without any conspicuous fluctuations in the training process, demonstrating the effectiveness of our IEB technique in stablizing the training and boosting the overall performance of slimmable networks.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kumimoji="1" lang="zh-CN" altLang="en-US" sz="18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18</a:t>
            </a:fld>
            <a:endParaRPr lang="en-US" altLang="zh-CN" dirty="0"/>
          </a:p>
        </p:txBody>
      </p:sp>
      <p:pic>
        <p:nvPicPr>
          <p:cNvPr id="5" name="图片 4">
            <a:extLst>
              <a:ext uri="{FF2B5EF4-FFF2-40B4-BE49-F238E27FC236}">
                <a16:creationId xmlns:a16="http://schemas.microsoft.com/office/drawing/2014/main" id="{5307C8EC-C7A7-5340-9074-F86DD80E722C}"/>
              </a:ext>
            </a:extLst>
          </p:cNvPr>
          <p:cNvPicPr>
            <a:picLocks noChangeAspect="1"/>
          </p:cNvPicPr>
          <p:nvPr/>
        </p:nvPicPr>
        <p:blipFill>
          <a:blip r:embed="rId3"/>
          <a:stretch>
            <a:fillRect/>
          </a:stretch>
        </p:blipFill>
        <p:spPr>
          <a:xfrm>
            <a:off x="381000" y="3312618"/>
            <a:ext cx="4038600" cy="3011982"/>
          </a:xfrm>
          <a:prstGeom prst="rect">
            <a:avLst/>
          </a:prstGeom>
        </p:spPr>
      </p:pic>
      <p:pic>
        <p:nvPicPr>
          <p:cNvPr id="6" name="图片 5">
            <a:extLst>
              <a:ext uri="{FF2B5EF4-FFF2-40B4-BE49-F238E27FC236}">
                <a16:creationId xmlns:a16="http://schemas.microsoft.com/office/drawing/2014/main" id="{48C258B0-B1CB-5142-A141-2526C226B88D}"/>
              </a:ext>
            </a:extLst>
          </p:cNvPr>
          <p:cNvPicPr>
            <a:picLocks noChangeAspect="1"/>
          </p:cNvPicPr>
          <p:nvPr/>
        </p:nvPicPr>
        <p:blipFill>
          <a:blip r:embed="rId4"/>
          <a:stretch>
            <a:fillRect/>
          </a:stretch>
        </p:blipFill>
        <p:spPr>
          <a:xfrm>
            <a:off x="4544291" y="4038600"/>
            <a:ext cx="4264024" cy="1295400"/>
          </a:xfrm>
          <a:prstGeom prst="rect">
            <a:avLst/>
          </a:prstGeom>
        </p:spPr>
      </p:pic>
    </p:spTree>
    <p:extLst>
      <p:ext uri="{BB962C8B-B14F-4D97-AF65-F5344CB8AC3E}">
        <p14:creationId xmlns:p14="http://schemas.microsoft.com/office/powerpoint/2010/main" val="3843530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Ablation Study  --  Effects of losses</a:t>
            </a:r>
            <a:endParaRPr kumimoji="1" lang="zh-CN" altLang="en-US" sz="280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95497" y="1066800"/>
                <a:ext cx="8862456" cy="2590800"/>
              </a:xfrm>
            </p:spPr>
            <p:txBody>
              <a:bodyPr/>
              <a:lstStyle/>
              <a:p>
                <a:pPr>
                  <a:lnSpc>
                    <a:spcPct val="80000"/>
                  </a:lnSpc>
                  <a:spcBef>
                    <a:spcPts val="900"/>
                  </a:spcBef>
                  <a:buFont typeface="+mj-lt"/>
                  <a:buAutoNum type="arabicPeriod"/>
                </a:pPr>
                <a:r>
                  <a:rPr lang="en" altLang="zh-CN" sz="1800" dirty="0"/>
                  <a:t>There are three losses used in our gate training, i.e. target loss </a:t>
                </a:r>
                <a14:m>
                  <m:oMath xmlns:m="http://schemas.openxmlformats.org/officeDocument/2006/math">
                    <m:sSub>
                      <m:sSubPr>
                        <m:ctrlPr>
                          <a:rPr lang="en" altLang="zh-CN" sz="1800" i="1" dirty="0">
                            <a:latin typeface="Cambria Math" panose="02040503050406030204" pitchFamily="18" charset="0"/>
                          </a:rPr>
                        </m:ctrlPr>
                      </m:sSubPr>
                      <m:e>
                        <m:r>
                          <a:rPr lang="en" altLang="zh-CN" sz="1800" i="1" dirty="0">
                            <a:latin typeface="Cambria Math" panose="02040503050406030204" pitchFamily="18" charset="0"/>
                            <a:ea typeface="Cambria Math" panose="02040503050406030204" pitchFamily="18" charset="0"/>
                          </a:rPr>
                          <m:t>ℒ</m:t>
                        </m:r>
                      </m:e>
                      <m:sub>
                        <m:r>
                          <a:rPr lang="en-US" altLang="zh-CN" sz="1800" b="0" i="1" dirty="0">
                            <a:latin typeface="Cambria Math" panose="02040503050406030204" pitchFamily="18" charset="0"/>
                          </a:rPr>
                          <m:t>𝑐𝑙𝑠</m:t>
                        </m:r>
                      </m:sub>
                    </m:sSub>
                  </m:oMath>
                </a14:m>
                <a:r>
                  <a:rPr lang="en" altLang="zh-CN" sz="1800" dirty="0"/>
                  <a:t>, complexity loss </a:t>
                </a:r>
                <a14:m>
                  <m:oMath xmlns:m="http://schemas.openxmlformats.org/officeDocument/2006/math">
                    <m:sSub>
                      <m:sSubPr>
                        <m:ctrlPr>
                          <a:rPr lang="en" altLang="zh-CN" sz="1800" i="1" dirty="0">
                            <a:latin typeface="Cambria Math" panose="02040503050406030204" pitchFamily="18" charset="0"/>
                          </a:rPr>
                        </m:ctrlPr>
                      </m:sSubPr>
                      <m:e>
                        <m:r>
                          <a:rPr lang="en" altLang="zh-CN" sz="1800" i="1" dirty="0">
                            <a:latin typeface="Cambria Math" panose="02040503050406030204" pitchFamily="18" charset="0"/>
                            <a:ea typeface="Cambria Math" panose="02040503050406030204" pitchFamily="18" charset="0"/>
                          </a:rPr>
                          <m:t>ℒ</m:t>
                        </m:r>
                      </m:e>
                      <m:sub>
                        <m:r>
                          <a:rPr lang="en-US" altLang="zh-CN" sz="1800" i="1" dirty="0">
                            <a:latin typeface="Cambria Math" panose="02040503050406030204" pitchFamily="18" charset="0"/>
                          </a:rPr>
                          <m:t>𝑐</m:t>
                        </m:r>
                        <m:r>
                          <a:rPr lang="en-US" altLang="zh-CN" sz="1800" b="0" i="1" dirty="0">
                            <a:latin typeface="Cambria Math" panose="02040503050406030204" pitchFamily="18" charset="0"/>
                          </a:rPr>
                          <m:t>𝑝𝑙𝑥</m:t>
                        </m:r>
                      </m:sub>
                    </m:sSub>
                  </m:oMath>
                </a14:m>
                <a:r>
                  <a:rPr lang="en" altLang="zh-CN" sz="1800" dirty="0"/>
                  <a:t> and SGS loss </a:t>
                </a:r>
                <a14:m>
                  <m:oMath xmlns:m="http://schemas.openxmlformats.org/officeDocument/2006/math">
                    <m:sSub>
                      <m:sSubPr>
                        <m:ctrlPr>
                          <a:rPr lang="en" altLang="zh-CN" sz="1800" i="1" dirty="0">
                            <a:latin typeface="Cambria Math" panose="02040503050406030204" pitchFamily="18" charset="0"/>
                          </a:rPr>
                        </m:ctrlPr>
                      </m:sSubPr>
                      <m:e>
                        <m:r>
                          <a:rPr lang="en" altLang="zh-CN" sz="1800" i="1" dirty="0">
                            <a:latin typeface="Cambria Math" panose="02040503050406030204" pitchFamily="18" charset="0"/>
                            <a:ea typeface="Cambria Math" panose="02040503050406030204" pitchFamily="18" charset="0"/>
                          </a:rPr>
                          <m:t>ℒ</m:t>
                        </m:r>
                      </m:e>
                      <m:sub>
                        <m:r>
                          <a:rPr lang="en-US" altLang="zh-CN" sz="1800" b="0" i="1" dirty="0">
                            <a:latin typeface="Cambria Math" panose="02040503050406030204" pitchFamily="18" charset="0"/>
                            <a:ea typeface="Cambria Math" panose="02040503050406030204" pitchFamily="18" charset="0"/>
                          </a:rPr>
                          <m:t>𝑆𝐺𝑆</m:t>
                        </m:r>
                      </m:sub>
                    </m:sSub>
                  </m:oMath>
                </a14:m>
                <a:r>
                  <a:rPr lang="en" altLang="zh-CN" sz="1800" dirty="0"/>
                  <a:t> ;</a:t>
                </a:r>
              </a:p>
              <a:p>
                <a:pPr>
                  <a:lnSpc>
                    <a:spcPct val="80000"/>
                  </a:lnSpc>
                  <a:spcBef>
                    <a:spcPts val="900"/>
                  </a:spcBef>
                  <a:buFont typeface="+mj-lt"/>
                  <a:buAutoNum type="arabicPeriod"/>
                </a:pPr>
                <a:r>
                  <a:rPr lang="en" altLang="zh-CN" sz="1800" dirty="0"/>
                  <a:t>Models trained with SGS (</a:t>
                </a:r>
                <a:r>
                  <a:rPr lang="en" altLang="zh-CN" sz="1800" dirty="0">
                    <a:solidFill>
                      <a:srgbClr val="FF0000"/>
                    </a:solidFill>
                  </a:rPr>
                  <a:t>red line</a:t>
                </a:r>
                <a:r>
                  <a:rPr lang="en" altLang="zh-CN" sz="1800" dirty="0"/>
                  <a:t>) are more efficient than models trained without it (</a:t>
                </a:r>
                <a:r>
                  <a:rPr lang="en" altLang="zh-CN" sz="1800" dirty="0">
                    <a:solidFill>
                      <a:srgbClr val="7030A0"/>
                    </a:solidFill>
                  </a:rPr>
                  <a:t>purple line</a:t>
                </a:r>
                <a:r>
                  <a:rPr lang="en" altLang="zh-CN" sz="1800" dirty="0"/>
                  <a:t>) ;</a:t>
                </a:r>
              </a:p>
              <a:p>
                <a:pPr>
                  <a:lnSpc>
                    <a:spcPct val="80000"/>
                  </a:lnSpc>
                  <a:spcBef>
                    <a:spcPts val="900"/>
                  </a:spcBef>
                  <a:buFont typeface="+mj-lt"/>
                  <a:buAutoNum type="arabicPeriod"/>
                </a:pPr>
                <a:r>
                  <a:rPr lang="en" altLang="zh-CN" sz="1800" dirty="0"/>
                  <a:t>With target loss, the model pursues better performance while ignoring computation cost;  Complexity loss pushes the model to be lightweight while ignoring the performance;  SGS loss itself can achieve a balanced complexity-accuracy trade-off by encouraging easy and hard samples to use slim and wide sub-networks, respectively.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kumimoji="1" lang="zh-CN" altLang="en-US" sz="1800" dirty="0"/>
              </a:p>
            </p:txBody>
          </p:sp>
        </mc:Choice>
        <mc:Fallback>
          <p:sp>
            <p:nvSpPr>
              <p:cNvPr id="3" name="内容占位符 2">
                <a:extLst>
                  <a:ext uri="{FF2B5EF4-FFF2-40B4-BE49-F238E27FC236}">
                    <a16:creationId xmlns:a16="http://schemas.microsoft.com/office/drawing/2014/main" id="{959C03A2-0FB2-494F-AE41-735408B6C8C9}"/>
                  </a:ext>
                </a:extLst>
              </p:cNvPr>
              <p:cNvSpPr>
                <a:spLocks noGrp="1" noRot="1" noChangeAspect="1" noMove="1" noResize="1" noEditPoints="1" noAdjustHandles="1" noChangeArrowheads="1" noChangeShapeType="1" noTextEdit="1"/>
              </p:cNvSpPr>
              <p:nvPr>
                <p:ph idx="1"/>
              </p:nvPr>
            </p:nvSpPr>
            <p:spPr>
              <a:xfrm>
                <a:off x="95497" y="1066800"/>
                <a:ext cx="8862456" cy="2590800"/>
              </a:xfrm>
              <a:blipFill>
                <a:blip r:embed="rId3"/>
                <a:stretch>
                  <a:fillRect t="-3431" r="-57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19</a:t>
            </a:fld>
            <a:endParaRPr lang="en-US" altLang="zh-CN" dirty="0"/>
          </a:p>
        </p:txBody>
      </p:sp>
      <p:pic>
        <p:nvPicPr>
          <p:cNvPr id="7" name="图片 6">
            <a:extLst>
              <a:ext uri="{FF2B5EF4-FFF2-40B4-BE49-F238E27FC236}">
                <a16:creationId xmlns:a16="http://schemas.microsoft.com/office/drawing/2014/main" id="{D58E9A33-1799-5C45-B83D-A01638E78C98}"/>
              </a:ext>
            </a:extLst>
          </p:cNvPr>
          <p:cNvPicPr>
            <a:picLocks noChangeAspect="1"/>
          </p:cNvPicPr>
          <p:nvPr/>
        </p:nvPicPr>
        <p:blipFill>
          <a:blip r:embed="rId4"/>
          <a:stretch>
            <a:fillRect/>
          </a:stretch>
        </p:blipFill>
        <p:spPr>
          <a:xfrm>
            <a:off x="457200" y="3823855"/>
            <a:ext cx="2857500" cy="2286000"/>
          </a:xfrm>
          <a:prstGeom prst="rect">
            <a:avLst/>
          </a:prstGeom>
        </p:spPr>
      </p:pic>
      <p:pic>
        <p:nvPicPr>
          <p:cNvPr id="8" name="图片 7">
            <a:extLst>
              <a:ext uri="{FF2B5EF4-FFF2-40B4-BE49-F238E27FC236}">
                <a16:creationId xmlns:a16="http://schemas.microsoft.com/office/drawing/2014/main" id="{E011507F-BF9B-0A4A-8B6A-696EDC50CDB5}"/>
              </a:ext>
            </a:extLst>
          </p:cNvPr>
          <p:cNvPicPr>
            <a:picLocks noChangeAspect="1"/>
          </p:cNvPicPr>
          <p:nvPr/>
        </p:nvPicPr>
        <p:blipFill>
          <a:blip r:embed="rId5"/>
          <a:stretch>
            <a:fillRect/>
          </a:stretch>
        </p:blipFill>
        <p:spPr>
          <a:xfrm>
            <a:off x="3886200" y="3710004"/>
            <a:ext cx="4316220" cy="2081196"/>
          </a:xfrm>
          <a:prstGeom prst="rect">
            <a:avLst/>
          </a:prstGeom>
        </p:spPr>
      </p:pic>
    </p:spTree>
    <p:extLst>
      <p:ext uri="{BB962C8B-B14F-4D97-AF65-F5344CB8AC3E}">
        <p14:creationId xmlns:p14="http://schemas.microsoft.com/office/powerpoint/2010/main" val="119541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t>Background </a:t>
            </a:r>
          </a:p>
          <a:p>
            <a:r>
              <a:rPr lang="en-US" altLang="zh-CN" dirty="0"/>
              <a:t>Methods</a:t>
            </a:r>
          </a:p>
          <a:p>
            <a:r>
              <a:rPr lang="en-US" altLang="zh-CN" dirty="0"/>
              <a:t>Experiments</a:t>
            </a:r>
            <a:endParaRPr lang="zh-CN" altLang="en-US" dirty="0"/>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2</a:t>
            </a:fld>
            <a:endParaRPr lang="en-US" altLang="zh-CN" dirty="0"/>
          </a:p>
        </p:txBody>
      </p:sp>
    </p:spTree>
    <p:extLst>
      <p:ext uri="{BB962C8B-B14F-4D97-AF65-F5344CB8AC3E}">
        <p14:creationId xmlns:p14="http://schemas.microsoft.com/office/powerpoint/2010/main" val="215503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Ablation Study  --  SGS Strategy</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95497" y="1066800"/>
            <a:ext cx="8862456" cy="2286000"/>
          </a:xfrm>
        </p:spPr>
        <p:txBody>
          <a:bodyPr/>
          <a:lstStyle/>
          <a:p>
            <a:pPr>
              <a:lnSpc>
                <a:spcPct val="80000"/>
              </a:lnSpc>
              <a:spcBef>
                <a:spcPts val="900"/>
              </a:spcBef>
              <a:buFont typeface="+mj-lt"/>
              <a:buAutoNum type="arabicPeriod"/>
            </a:pPr>
            <a:r>
              <a:rPr lang="en" altLang="zh-CN" sz="1800" dirty="0"/>
              <a:t>Try Best: Encourage the hard samples to pass through the widest subnetwork, even if they can not be correctly classified (i.e. T (Xhard) = [0,...,0,1]) ;</a:t>
            </a:r>
          </a:p>
          <a:p>
            <a:pPr>
              <a:lnSpc>
                <a:spcPct val="80000"/>
              </a:lnSpc>
              <a:spcBef>
                <a:spcPts val="900"/>
              </a:spcBef>
              <a:buFont typeface="+mj-lt"/>
              <a:buAutoNum type="arabicPeriod"/>
            </a:pPr>
            <a:r>
              <a:rPr lang="en" altLang="zh-CN" sz="1800" dirty="0"/>
              <a:t>Give up: Push the hard samples to use the slimmest path to save computation cost (i.e. T (Xhard) = [1, 0, . . . , 0]). </a:t>
            </a:r>
          </a:p>
          <a:p>
            <a:pPr>
              <a:lnSpc>
                <a:spcPct val="80000"/>
              </a:lnSpc>
              <a:spcBef>
                <a:spcPts val="900"/>
              </a:spcBef>
              <a:buFont typeface="+mj-lt"/>
              <a:buAutoNum type="arabicPeriod"/>
            </a:pPr>
            <a:r>
              <a:rPr lang="en" altLang="zh-CN" sz="1800" dirty="0"/>
              <a:t>Give Up strategy lowers the computation complexity of the DS-ResNet but greatly harms the model performance. The models trained with Try Best strategy (</a:t>
            </a:r>
            <a:r>
              <a:rPr lang="en" altLang="zh-CN" sz="1800" dirty="0">
                <a:solidFill>
                  <a:srgbClr val="FF0000"/>
                </a:solidFill>
              </a:rPr>
              <a:t>red line</a:t>
            </a:r>
            <a:r>
              <a:rPr lang="en" altLang="zh-CN" sz="1800" dirty="0"/>
              <a:t>) outperform the one trained with Give Up strategy (</a:t>
            </a:r>
            <a:r>
              <a:rPr lang="en" altLang="zh-CN" sz="1800" dirty="0">
                <a:solidFill>
                  <a:schemeClr val="accent1"/>
                </a:solidFill>
              </a:rPr>
              <a:t>blue dot</a:t>
            </a:r>
            <a:r>
              <a:rPr lang="en" altLang="zh-CN" sz="1800" dirty="0"/>
              <a:t>). </a:t>
            </a:r>
          </a:p>
          <a:p>
            <a:pPr>
              <a:lnSpc>
                <a:spcPct val="80000"/>
              </a:lnSpc>
              <a:spcBef>
                <a:spcPts val="900"/>
              </a:spcBef>
              <a:buFont typeface="+mj-lt"/>
              <a:buAutoNum type="arabicPeriod"/>
            </a:pPr>
            <a:r>
              <a:rPr lang="en" altLang="zh-CN" sz="1800" dirty="0"/>
              <a:t> This can be attribute to Give Up strategy’s optimization difficulty and the lack of samples that targeting on the widest path (dependent samples only account for about 10% of the total training samples).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kumimoji="1" lang="zh-CN" altLang="en-US" sz="18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20</a:t>
            </a:fld>
            <a:endParaRPr lang="en-US" altLang="zh-CN" dirty="0"/>
          </a:p>
        </p:txBody>
      </p:sp>
      <p:pic>
        <p:nvPicPr>
          <p:cNvPr id="8" name="图片 7">
            <a:extLst>
              <a:ext uri="{FF2B5EF4-FFF2-40B4-BE49-F238E27FC236}">
                <a16:creationId xmlns:a16="http://schemas.microsoft.com/office/drawing/2014/main" id="{E011507F-BF9B-0A4A-8B6A-696EDC50CDB5}"/>
              </a:ext>
            </a:extLst>
          </p:cNvPr>
          <p:cNvPicPr>
            <a:picLocks noChangeAspect="1"/>
          </p:cNvPicPr>
          <p:nvPr/>
        </p:nvPicPr>
        <p:blipFill>
          <a:blip r:embed="rId3"/>
          <a:stretch>
            <a:fillRect/>
          </a:stretch>
        </p:blipFill>
        <p:spPr>
          <a:xfrm>
            <a:off x="4267200" y="4042064"/>
            <a:ext cx="4305300" cy="2075931"/>
          </a:xfrm>
          <a:prstGeom prst="rect">
            <a:avLst/>
          </a:prstGeom>
        </p:spPr>
      </p:pic>
      <p:pic>
        <p:nvPicPr>
          <p:cNvPr id="6" name="图片 5">
            <a:extLst>
              <a:ext uri="{FF2B5EF4-FFF2-40B4-BE49-F238E27FC236}">
                <a16:creationId xmlns:a16="http://schemas.microsoft.com/office/drawing/2014/main" id="{AE322914-7A7F-B447-9610-01020E2AAD7A}"/>
              </a:ext>
            </a:extLst>
          </p:cNvPr>
          <p:cNvPicPr>
            <a:picLocks noChangeAspect="1"/>
          </p:cNvPicPr>
          <p:nvPr/>
        </p:nvPicPr>
        <p:blipFill>
          <a:blip r:embed="rId4"/>
          <a:stretch>
            <a:fillRect/>
          </a:stretch>
        </p:blipFill>
        <p:spPr>
          <a:xfrm>
            <a:off x="685800" y="4042064"/>
            <a:ext cx="2824934" cy="2133600"/>
          </a:xfrm>
          <a:prstGeom prst="rect">
            <a:avLst/>
          </a:prstGeom>
        </p:spPr>
      </p:pic>
    </p:spTree>
    <p:extLst>
      <p:ext uri="{BB962C8B-B14F-4D97-AF65-F5344CB8AC3E}">
        <p14:creationId xmlns:p14="http://schemas.microsoft.com/office/powerpoint/2010/main" val="1380256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Ablation Study  --  SGS Strategy</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95497" y="1066800"/>
            <a:ext cx="8862456" cy="2286000"/>
          </a:xfrm>
        </p:spPr>
        <p:txBody>
          <a:bodyPr/>
          <a:lstStyle/>
          <a:p>
            <a:pPr>
              <a:lnSpc>
                <a:spcPct val="80000"/>
              </a:lnSpc>
              <a:spcBef>
                <a:spcPts val="900"/>
              </a:spcBef>
              <a:buFont typeface="+mj-lt"/>
              <a:buAutoNum type="arabicPeriod"/>
            </a:pPr>
            <a:r>
              <a:rPr lang="en" altLang="zh-CN" sz="1800" dirty="0"/>
              <a:t>Effects of sharing the the first fully-connected layer;  The performance of DS-ResNet increase substantially (3.9%) by applying the weight sharing design (</a:t>
            </a:r>
            <a:r>
              <a:rPr lang="en" altLang="zh-CN" sz="1800" dirty="0">
                <a:solidFill>
                  <a:srgbClr val="00B050"/>
                </a:solidFill>
              </a:rPr>
              <a:t>green dot </a:t>
            </a:r>
            <a:r>
              <a:rPr lang="en" altLang="zh-CN" sz="1800" dirty="0"/>
              <a:t>vs. </a:t>
            </a:r>
            <a:r>
              <a:rPr lang="en" altLang="zh-CN" sz="1800" dirty="0">
                <a:solidFill>
                  <a:srgbClr val="FF0000"/>
                </a:solidFill>
              </a:rPr>
              <a:t>red line</a:t>
            </a:r>
            <a:r>
              <a:rPr lang="en" altLang="zh-CN" sz="1800" dirty="0"/>
              <a:t>). This might be attribute to overfit- ting of the slimming head. </a:t>
            </a:r>
          </a:p>
          <a:p>
            <a:pPr>
              <a:lnSpc>
                <a:spcPct val="80000"/>
              </a:lnSpc>
              <a:spcBef>
                <a:spcPts val="900"/>
              </a:spcBef>
              <a:buFont typeface="+mj-lt"/>
              <a:buAutoNum type="arabicPeriod"/>
            </a:pPr>
            <a:r>
              <a:rPr lang="en" altLang="zh-CN" sz="1800" dirty="0"/>
              <a:t> Whether to use scaler design or one-hot design for the slimming ratio. The performance of scalar design (</a:t>
            </a:r>
            <a:r>
              <a:rPr lang="en" altLang="zh-CN" sz="1800" dirty="0">
                <a:solidFill>
                  <a:srgbClr val="FA5804"/>
                </a:solidFill>
              </a:rPr>
              <a:t>orange dot</a:t>
            </a:r>
            <a:r>
              <a:rPr lang="en" altLang="zh-CN" sz="1800" dirty="0"/>
              <a:t>) is much lower than the one-hot design (</a:t>
            </a:r>
            <a:r>
              <a:rPr lang="en" altLang="zh-CN" sz="1800" dirty="0">
                <a:solidFill>
                  <a:srgbClr val="FF0000"/>
                </a:solidFill>
              </a:rPr>
              <a:t>red line</a:t>
            </a:r>
            <a:r>
              <a:rPr lang="en" altLang="zh-CN" sz="1800" dirty="0"/>
              <a:t>), indicating that the scalar gate could not route the input to the correct paths. </a:t>
            </a:r>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lang="en" altLang="zh-CN" sz="1800" dirty="0"/>
          </a:p>
          <a:p>
            <a:pPr marL="457200" indent="-457200">
              <a:lnSpc>
                <a:spcPct val="80000"/>
              </a:lnSpc>
              <a:spcBef>
                <a:spcPts val="900"/>
              </a:spcBef>
              <a:buFont typeface="+mj-lt"/>
              <a:buAutoNum type="arabicPeriod"/>
            </a:pPr>
            <a:endParaRPr kumimoji="1" lang="zh-CN" altLang="en-US" sz="18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21</a:t>
            </a:fld>
            <a:endParaRPr lang="en-US" altLang="zh-CN" dirty="0"/>
          </a:p>
        </p:txBody>
      </p:sp>
      <p:pic>
        <p:nvPicPr>
          <p:cNvPr id="5" name="图片 4">
            <a:extLst>
              <a:ext uri="{FF2B5EF4-FFF2-40B4-BE49-F238E27FC236}">
                <a16:creationId xmlns:a16="http://schemas.microsoft.com/office/drawing/2014/main" id="{928C07B0-74C3-E84D-A527-592045632AD7}"/>
              </a:ext>
            </a:extLst>
          </p:cNvPr>
          <p:cNvPicPr>
            <a:picLocks noChangeAspect="1"/>
          </p:cNvPicPr>
          <p:nvPr/>
        </p:nvPicPr>
        <p:blipFill>
          <a:blip r:embed="rId3"/>
          <a:stretch>
            <a:fillRect/>
          </a:stretch>
        </p:blipFill>
        <p:spPr>
          <a:xfrm>
            <a:off x="304800" y="3505201"/>
            <a:ext cx="3009900" cy="2362200"/>
          </a:xfrm>
          <a:prstGeom prst="rect">
            <a:avLst/>
          </a:prstGeom>
        </p:spPr>
      </p:pic>
      <p:pic>
        <p:nvPicPr>
          <p:cNvPr id="7" name="图片 6">
            <a:extLst>
              <a:ext uri="{FF2B5EF4-FFF2-40B4-BE49-F238E27FC236}">
                <a16:creationId xmlns:a16="http://schemas.microsoft.com/office/drawing/2014/main" id="{A9D00457-B878-ED41-AECE-EE56C97447FB}"/>
              </a:ext>
            </a:extLst>
          </p:cNvPr>
          <p:cNvPicPr>
            <a:picLocks noChangeAspect="1"/>
          </p:cNvPicPr>
          <p:nvPr/>
        </p:nvPicPr>
        <p:blipFill>
          <a:blip r:embed="rId4"/>
          <a:stretch>
            <a:fillRect/>
          </a:stretch>
        </p:blipFill>
        <p:spPr>
          <a:xfrm>
            <a:off x="3886200" y="4201277"/>
            <a:ext cx="4464052" cy="1288699"/>
          </a:xfrm>
          <a:prstGeom prst="rect">
            <a:avLst/>
          </a:prstGeom>
        </p:spPr>
      </p:pic>
    </p:spTree>
    <p:extLst>
      <p:ext uri="{BB962C8B-B14F-4D97-AF65-F5344CB8AC3E}">
        <p14:creationId xmlns:p14="http://schemas.microsoft.com/office/powerpoint/2010/main" val="2252642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a:xfrm>
            <a:off x="206829" y="528672"/>
            <a:ext cx="8686800" cy="685800"/>
          </a:xfrm>
        </p:spPr>
        <p:txBody>
          <a:bodyPr/>
          <a:lstStyle/>
          <a:p>
            <a:r>
              <a:rPr kumimoji="1" lang="en-US" altLang="zh-CN" sz="2800"/>
              <a:t>Experiments – Gate Visualization</a:t>
            </a:r>
            <a:endParaRPr kumimoji="1" lang="zh-CN" altLang="en-US" sz="2800"/>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a:xfrm>
            <a:off x="31173" y="1066800"/>
            <a:ext cx="9297390" cy="2209800"/>
          </a:xfrm>
        </p:spPr>
        <p:txBody>
          <a:bodyPr/>
          <a:lstStyle/>
          <a:p>
            <a:pPr>
              <a:lnSpc>
                <a:spcPct val="75000"/>
              </a:lnSpc>
              <a:spcBef>
                <a:spcPts val="600"/>
              </a:spcBef>
              <a:buFont typeface="+mj-lt"/>
              <a:buAutoNum type="arabicPeriod"/>
            </a:pPr>
            <a:r>
              <a:rPr lang="en" altLang="zh-CN" sz="1800" dirty="0"/>
              <a:t>In block 1 and 2, about half of the inputs are routed to the slimmest sub- network with 0.25 slimming ratio, while in higher level blocks, about half of the inputs are routed to the widest sub-network. </a:t>
            </a:r>
          </a:p>
          <a:p>
            <a:pPr>
              <a:lnSpc>
                <a:spcPct val="75000"/>
              </a:lnSpc>
              <a:spcBef>
                <a:spcPts val="600"/>
              </a:spcBef>
              <a:buFont typeface="+mj-lt"/>
              <a:buAutoNum type="arabicPeriod"/>
            </a:pPr>
            <a:r>
              <a:rPr lang="en" altLang="zh-CN" sz="1800" dirty="0"/>
              <a:t>For all the gate, the slimming ratio choices are highly input-dependent, demonstrating the high dynamic diversity of our DS-Net. </a:t>
            </a:r>
          </a:p>
          <a:p>
            <a:pPr>
              <a:lnSpc>
                <a:spcPct val="75000"/>
              </a:lnSpc>
              <a:spcBef>
                <a:spcPts val="600"/>
              </a:spcBef>
              <a:buFont typeface="+mj-lt"/>
              <a:buAutoNum type="arabicPeriod"/>
            </a:pPr>
            <a:endParaRPr lang="en" altLang="zh-CN" sz="1800" dirty="0"/>
          </a:p>
          <a:p>
            <a:pPr>
              <a:lnSpc>
                <a:spcPct val="75000"/>
              </a:lnSpc>
              <a:buFont typeface="+mj-lt"/>
              <a:buAutoNum type="arabicPeriod"/>
            </a:pPr>
            <a:endParaRPr lang="en" altLang="zh-CN" sz="1800" dirty="0"/>
          </a:p>
          <a:p>
            <a:pPr marL="457200" indent="-457200">
              <a:lnSpc>
                <a:spcPct val="75000"/>
              </a:lnSpc>
              <a:buFont typeface="+mj-lt"/>
              <a:buAutoNum type="arabicPeriod"/>
            </a:pPr>
            <a:endParaRPr lang="en" altLang="zh-CN" sz="2000" dirty="0"/>
          </a:p>
          <a:p>
            <a:pPr marL="457200" indent="-457200">
              <a:lnSpc>
                <a:spcPct val="75000"/>
              </a:lnSpc>
              <a:buFont typeface="+mj-lt"/>
              <a:buAutoNum type="arabicPeriod"/>
            </a:pPr>
            <a:endParaRPr lang="en" altLang="zh-CN" sz="2000" dirty="0"/>
          </a:p>
          <a:p>
            <a:pPr marL="457200" indent="-457200">
              <a:lnSpc>
                <a:spcPct val="75000"/>
              </a:lnSpc>
              <a:buFont typeface="+mj-lt"/>
              <a:buAutoNum type="arabicPeriod"/>
            </a:pPr>
            <a:endParaRPr kumimoji="1" lang="zh-CN" altLang="en-US" sz="2000" dirty="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22</a:t>
            </a:fld>
            <a:endParaRPr lang="en-US" altLang="zh-CN" dirty="0"/>
          </a:p>
        </p:txBody>
      </p:sp>
      <p:pic>
        <p:nvPicPr>
          <p:cNvPr id="5" name="图片 4">
            <a:extLst>
              <a:ext uri="{FF2B5EF4-FFF2-40B4-BE49-F238E27FC236}">
                <a16:creationId xmlns:a16="http://schemas.microsoft.com/office/drawing/2014/main" id="{92B76C7A-438E-5A4B-A4E2-BFAA6370E2D4}"/>
              </a:ext>
            </a:extLst>
          </p:cNvPr>
          <p:cNvPicPr>
            <a:picLocks noChangeAspect="1"/>
          </p:cNvPicPr>
          <p:nvPr/>
        </p:nvPicPr>
        <p:blipFill>
          <a:blip r:embed="rId3"/>
          <a:stretch>
            <a:fillRect/>
          </a:stretch>
        </p:blipFill>
        <p:spPr>
          <a:xfrm>
            <a:off x="2590800" y="3657600"/>
            <a:ext cx="3467100" cy="2438400"/>
          </a:xfrm>
          <a:prstGeom prst="rect">
            <a:avLst/>
          </a:prstGeom>
        </p:spPr>
      </p:pic>
    </p:spTree>
    <p:extLst>
      <p:ext uri="{BB962C8B-B14F-4D97-AF65-F5344CB8AC3E}">
        <p14:creationId xmlns:p14="http://schemas.microsoft.com/office/powerpoint/2010/main" val="105641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03A2-0FB2-494F-AE41-735408B6C8C9}"/>
              </a:ext>
            </a:extLst>
          </p:cNvPr>
          <p:cNvSpPr>
            <a:spLocks noGrp="1"/>
          </p:cNvSpPr>
          <p:nvPr>
            <p:ph idx="1"/>
          </p:nvPr>
        </p:nvSpPr>
        <p:spPr/>
        <p:txBody>
          <a:bodyPr/>
          <a:lstStyle/>
          <a:p>
            <a:endParaRPr kumimoji="1" lang="zh-CN" altLang="en-US" sz="20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23</a:t>
            </a:fld>
            <a:endParaRPr lang="en-US" altLang="zh-CN" dirty="0"/>
          </a:p>
        </p:txBody>
      </p:sp>
    </p:spTree>
    <p:extLst>
      <p:ext uri="{BB962C8B-B14F-4D97-AF65-F5344CB8AC3E}">
        <p14:creationId xmlns:p14="http://schemas.microsoft.com/office/powerpoint/2010/main" val="119943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t>Background </a:t>
            </a:r>
          </a:p>
          <a:p>
            <a:r>
              <a:rPr lang="en-US" altLang="zh-CN" dirty="0">
                <a:solidFill>
                  <a:schemeClr val="bg2">
                    <a:lumMod val="90000"/>
                  </a:schemeClr>
                </a:solidFill>
              </a:rPr>
              <a:t>Methods</a:t>
            </a:r>
          </a:p>
          <a:p>
            <a:r>
              <a:rPr lang="en-US" altLang="zh-CN" dirty="0">
                <a:solidFill>
                  <a:schemeClr val="bg2">
                    <a:lumMod val="90000"/>
                  </a:schemeClr>
                </a:solidFill>
              </a:rPr>
              <a:t>Experiments </a:t>
            </a:r>
            <a:endParaRPr lang="zh-CN" altLang="en-US" dirty="0">
              <a:solidFill>
                <a:schemeClr val="bg2">
                  <a:lumMod val="90000"/>
                </a:schemeClr>
              </a:solidFill>
            </a:endParaRPr>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3</a:t>
            </a:fld>
            <a:endParaRPr lang="en-US" altLang="zh-CN" dirty="0"/>
          </a:p>
        </p:txBody>
      </p:sp>
    </p:spTree>
    <p:extLst>
      <p:ext uri="{BB962C8B-B14F-4D97-AF65-F5344CB8AC3E}">
        <p14:creationId xmlns:p14="http://schemas.microsoft.com/office/powerpoint/2010/main" val="349675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Background</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4</a:t>
            </a:fld>
            <a:endParaRPr lang="en-US" altLang="zh-CN" dirty="0"/>
          </a:p>
        </p:txBody>
      </p:sp>
      <p:sp>
        <p:nvSpPr>
          <p:cNvPr id="13" name="内容占位符 2">
            <a:extLst>
              <a:ext uri="{FF2B5EF4-FFF2-40B4-BE49-F238E27FC236}">
                <a16:creationId xmlns:a16="http://schemas.microsoft.com/office/drawing/2014/main" id="{775A8E3E-C1EC-C143-A349-7E6E2A33A319}"/>
              </a:ext>
            </a:extLst>
          </p:cNvPr>
          <p:cNvSpPr>
            <a:spLocks noGrp="1"/>
          </p:cNvSpPr>
          <p:nvPr>
            <p:ph idx="1"/>
          </p:nvPr>
        </p:nvSpPr>
        <p:spPr>
          <a:xfrm>
            <a:off x="266700" y="1295400"/>
            <a:ext cx="8534400" cy="5029200"/>
          </a:xfrm>
        </p:spPr>
        <p:txBody>
          <a:bodyPr/>
          <a:lstStyle/>
          <a:p>
            <a:r>
              <a:rPr kumimoji="1" lang="en-US" altLang="zh-CN" sz="2000"/>
              <a:t>Anytime neural networks:</a:t>
            </a:r>
          </a:p>
          <a:p>
            <a:pPr lvl="1"/>
            <a:r>
              <a:rPr lang="en" altLang="zh-CN" sz="1800" dirty="0"/>
              <a:t>single networks that can execute with their sub-networks under</a:t>
            </a:r>
            <a:r>
              <a:rPr lang="en" altLang="zh-CN" sz="1800" dirty="0">
                <a:solidFill>
                  <a:srgbClr val="FF0000"/>
                </a:solidFill>
              </a:rPr>
              <a:t> different budget constraints</a:t>
            </a:r>
            <a:r>
              <a:rPr lang="en" altLang="zh-CN" sz="1800" dirty="0"/>
              <a:t>, thus can deploy instantly and adaptively in different application scenarios.     [Variable depth, width, kernel size]</a:t>
            </a:r>
            <a:endParaRPr kumimoji="1" lang="en" altLang="zh-CN" sz="1800"/>
          </a:p>
          <a:p>
            <a:r>
              <a:rPr kumimoji="1" lang="en" altLang="zh-CN" sz="2000"/>
              <a:t>Dynamic neural networks:</a:t>
            </a:r>
          </a:p>
          <a:p>
            <a:pPr lvl="1"/>
            <a:r>
              <a:rPr lang="en" altLang="zh-CN" sz="1800" dirty="0"/>
              <a:t>reduce average inference cost by using different sub-nets adaptively for</a:t>
            </a:r>
            <a:r>
              <a:rPr lang="zh-CN" altLang="en-US" sz="1800" dirty="0"/>
              <a:t> </a:t>
            </a:r>
            <a:r>
              <a:rPr lang="en-US" altLang="zh-CN" sz="1800" dirty="0"/>
              <a:t>different</a:t>
            </a:r>
            <a:r>
              <a:rPr lang="en" altLang="zh-CN" sz="1800" dirty="0">
                <a:solidFill>
                  <a:srgbClr val="FF0000"/>
                </a:solidFill>
              </a:rPr>
              <a:t> inputs </a:t>
            </a:r>
            <a:r>
              <a:rPr lang="en" altLang="zh-CN" sz="1800" dirty="0"/>
              <a:t>with diverse difficulty levels. </a:t>
            </a:r>
            <a:r>
              <a:rPr lang="zh-CN" altLang="en-US" sz="1800" dirty="0"/>
              <a:t> </a:t>
            </a:r>
            <a:r>
              <a:rPr lang="en-US" altLang="zh-CN" sz="1800" dirty="0"/>
              <a:t>   [Dynamic depth, width]</a:t>
            </a:r>
            <a:endParaRPr lang="en" altLang="zh-CN" sz="1800" dirty="0"/>
          </a:p>
          <a:p>
            <a:r>
              <a:rPr kumimoji="1" lang="en" altLang="zh-CN" sz="2000"/>
              <a:t>Weight sharing NAS:</a:t>
            </a:r>
          </a:p>
          <a:p>
            <a:pPr lvl="1"/>
            <a:r>
              <a:rPr lang="en" altLang="zh-CN" sz="1800" dirty="0"/>
              <a:t>aim at designing neural network architectures </a:t>
            </a:r>
            <a:r>
              <a:rPr lang="en" altLang="zh-CN" sz="1800" dirty="0">
                <a:solidFill>
                  <a:srgbClr val="FF0000"/>
                </a:solidFill>
              </a:rPr>
              <a:t>automatically</a:t>
            </a:r>
            <a:r>
              <a:rPr lang="en" altLang="zh-CN" sz="1800" dirty="0"/>
              <a:t> and efficiently;  integrate the whole search space of NAS into a weight sharing supernet and optimize network architecture by pursuing the best-performing sub-networks. </a:t>
            </a:r>
            <a:endParaRPr lang="en" altLang="zh-CN" sz="1800"/>
          </a:p>
          <a:p>
            <a:pPr lvl="1"/>
            <a:endParaRPr lang="en" altLang="zh-CN" sz="1600"/>
          </a:p>
          <a:p>
            <a:pPr lvl="1"/>
            <a:endParaRPr kumimoji="1" lang="en" altLang="zh-CN" sz="1600"/>
          </a:p>
          <a:p>
            <a:endParaRPr kumimoji="1" lang="en-US" altLang="zh-CN"/>
          </a:p>
        </p:txBody>
      </p:sp>
    </p:spTree>
    <p:extLst>
      <p:ext uri="{BB962C8B-B14F-4D97-AF65-F5344CB8AC3E}">
        <p14:creationId xmlns:p14="http://schemas.microsoft.com/office/powerpoint/2010/main" val="409154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Slimmable Neural Networks</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5</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266700" y="1295400"/>
            <a:ext cx="8534400" cy="5029200"/>
          </a:xfrm>
        </p:spPr>
        <p:txBody>
          <a:bodyPr/>
          <a:lstStyle/>
          <a:p>
            <a:r>
              <a:rPr kumimoji="1" lang="en" altLang="zh-CN" sz="1800" dirty="0"/>
              <a:t>Network with variable width.</a:t>
            </a:r>
            <a:endParaRPr kumimoji="1" lang="en" altLang="zh-CN" sz="1600"/>
          </a:p>
          <a:p>
            <a:endParaRPr kumimoji="1" lang="en-US" altLang="zh-CN"/>
          </a:p>
        </p:txBody>
      </p:sp>
      <p:pic>
        <p:nvPicPr>
          <p:cNvPr id="1026" name="Picture 2" descr="preview">
            <a:extLst>
              <a:ext uri="{FF2B5EF4-FFF2-40B4-BE49-F238E27FC236}">
                <a16:creationId xmlns:a16="http://schemas.microsoft.com/office/drawing/2014/main" id="{12A7943F-FD3A-554C-A1A7-DF9E5971C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40" y="1752600"/>
            <a:ext cx="6131147" cy="2023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D4DB33-BB98-5C44-990E-BC22E4E1F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24" y="3886200"/>
            <a:ext cx="5827476" cy="25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0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Dynamic Neural Networks</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6</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57150" y="1295400"/>
            <a:ext cx="9029700" cy="5029200"/>
          </a:xfrm>
        </p:spPr>
        <p:txBody>
          <a:bodyPr/>
          <a:lstStyle/>
          <a:p>
            <a:pPr>
              <a:lnSpc>
                <a:spcPct val="120000"/>
              </a:lnSpc>
            </a:pPr>
            <a:r>
              <a:rPr lang="en" altLang="zh-CN" sz="1800" dirty="0"/>
              <a:t>Networks with dynamic width</a:t>
            </a:r>
            <a:r>
              <a:rPr lang="en" altLang="zh-CN" sz="1800" i="1" dirty="0"/>
              <a:t> </a:t>
            </a:r>
            <a:r>
              <a:rPr lang="en" altLang="zh-CN" sz="1800" dirty="0"/>
              <a:t>have never achieved actual acceleration in a real-world implementation. As natural extensions of network pruning, dynamic pruning methods predictively prune the convolution filters with regard to different input at runtime. The varying sparse patterns are incompatible with computation on hardware. Actually, many of them are implemented as </a:t>
            </a:r>
            <a:r>
              <a:rPr lang="en" altLang="zh-CN" sz="1800" b="1" dirty="0"/>
              <a:t>zero masking </a:t>
            </a:r>
            <a:r>
              <a:rPr lang="en" altLang="zh-CN" sz="1800" dirty="0"/>
              <a:t>or </a:t>
            </a:r>
            <a:r>
              <a:rPr lang="en" altLang="zh-CN" sz="1800" b="1" dirty="0"/>
              <a:t>inefficient path indexing</a:t>
            </a:r>
            <a:r>
              <a:rPr lang="en" altLang="zh-CN" sz="1800" dirty="0"/>
              <a:t>, resulting in a massive gap between the theoretical analysis and the practical acceleration. </a:t>
            </a:r>
          </a:p>
          <a:p>
            <a:endParaRPr lang="en" altLang="zh-CN" sz="1400"/>
          </a:p>
          <a:p>
            <a:endParaRPr lang="en" altLang="zh-CN" sz="1600"/>
          </a:p>
          <a:p>
            <a:pPr lvl="1"/>
            <a:endParaRPr kumimoji="1" lang="en" altLang="zh-CN" sz="1600"/>
          </a:p>
          <a:p>
            <a:endParaRPr kumimoji="1" lang="en-US" altLang="zh-CN"/>
          </a:p>
        </p:txBody>
      </p:sp>
      <p:pic>
        <p:nvPicPr>
          <p:cNvPr id="3" name="图片 2">
            <a:extLst>
              <a:ext uri="{FF2B5EF4-FFF2-40B4-BE49-F238E27FC236}">
                <a16:creationId xmlns:a16="http://schemas.microsoft.com/office/drawing/2014/main" id="{8F330B07-0475-D24C-A0B2-582D990CB406}"/>
              </a:ext>
            </a:extLst>
          </p:cNvPr>
          <p:cNvPicPr>
            <a:picLocks noChangeAspect="1"/>
          </p:cNvPicPr>
          <p:nvPr/>
        </p:nvPicPr>
        <p:blipFill>
          <a:blip r:embed="rId3"/>
          <a:stretch>
            <a:fillRect/>
          </a:stretch>
        </p:blipFill>
        <p:spPr>
          <a:xfrm>
            <a:off x="1143000" y="3620291"/>
            <a:ext cx="6426200" cy="836618"/>
          </a:xfrm>
          <a:prstGeom prst="rect">
            <a:avLst/>
          </a:prstGeom>
        </p:spPr>
      </p:pic>
      <p:pic>
        <p:nvPicPr>
          <p:cNvPr id="6" name="图片 5">
            <a:extLst>
              <a:ext uri="{FF2B5EF4-FFF2-40B4-BE49-F238E27FC236}">
                <a16:creationId xmlns:a16="http://schemas.microsoft.com/office/drawing/2014/main" id="{47BB2549-BDDC-C742-9ADA-EB252921CB4D}"/>
              </a:ext>
            </a:extLst>
          </p:cNvPr>
          <p:cNvPicPr>
            <a:picLocks noChangeAspect="1"/>
          </p:cNvPicPr>
          <p:nvPr/>
        </p:nvPicPr>
        <p:blipFill>
          <a:blip r:embed="rId4"/>
          <a:stretch>
            <a:fillRect/>
          </a:stretch>
        </p:blipFill>
        <p:spPr>
          <a:xfrm>
            <a:off x="1676400" y="4572000"/>
            <a:ext cx="4864100" cy="2157892"/>
          </a:xfrm>
          <a:prstGeom prst="rect">
            <a:avLst/>
          </a:prstGeom>
        </p:spPr>
      </p:pic>
    </p:spTree>
    <p:extLst>
      <p:ext uri="{BB962C8B-B14F-4D97-AF65-F5344CB8AC3E}">
        <p14:creationId xmlns:p14="http://schemas.microsoft.com/office/powerpoint/2010/main" val="70046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924E1-928A-4190-ACCF-8750F97C1805}"/>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10B6B420-8CC9-4C11-8BB9-117203B6FC8A}"/>
              </a:ext>
            </a:extLst>
          </p:cNvPr>
          <p:cNvSpPr>
            <a:spLocks noGrp="1"/>
          </p:cNvSpPr>
          <p:nvPr>
            <p:ph idx="1"/>
          </p:nvPr>
        </p:nvSpPr>
        <p:spPr/>
        <p:txBody>
          <a:bodyPr/>
          <a:lstStyle/>
          <a:p>
            <a:r>
              <a:rPr lang="en-US" altLang="zh-CN" dirty="0">
                <a:solidFill>
                  <a:schemeClr val="bg2">
                    <a:lumMod val="90000"/>
                  </a:schemeClr>
                </a:solidFill>
              </a:rPr>
              <a:t>Background</a:t>
            </a:r>
            <a:r>
              <a:rPr lang="en-US" altLang="zh-CN" dirty="0"/>
              <a:t> </a:t>
            </a:r>
          </a:p>
          <a:p>
            <a:r>
              <a:rPr lang="en-US" altLang="zh-CN" dirty="0"/>
              <a:t>Methods</a:t>
            </a:r>
          </a:p>
          <a:p>
            <a:r>
              <a:rPr lang="en-US" altLang="zh-CN" dirty="0">
                <a:solidFill>
                  <a:schemeClr val="bg2">
                    <a:lumMod val="90000"/>
                  </a:schemeClr>
                </a:solidFill>
              </a:rPr>
              <a:t>Experiments </a:t>
            </a:r>
            <a:endParaRPr lang="zh-CN" altLang="en-US" dirty="0">
              <a:solidFill>
                <a:schemeClr val="bg2">
                  <a:lumMod val="90000"/>
                </a:schemeClr>
              </a:solidFill>
            </a:endParaRPr>
          </a:p>
        </p:txBody>
      </p:sp>
      <p:sp>
        <p:nvSpPr>
          <p:cNvPr id="4" name="灯片编号占位符 3">
            <a:extLst>
              <a:ext uri="{FF2B5EF4-FFF2-40B4-BE49-F238E27FC236}">
                <a16:creationId xmlns:a16="http://schemas.microsoft.com/office/drawing/2014/main" id="{6DC4C318-0DFE-4D48-822C-705D3C583A09}"/>
              </a:ext>
            </a:extLst>
          </p:cNvPr>
          <p:cNvSpPr>
            <a:spLocks noGrp="1"/>
          </p:cNvSpPr>
          <p:nvPr>
            <p:ph type="sldNum" sz="quarter" idx="11"/>
          </p:nvPr>
        </p:nvSpPr>
        <p:spPr/>
        <p:txBody>
          <a:bodyPr/>
          <a:lstStyle/>
          <a:p>
            <a:pPr>
              <a:defRPr/>
            </a:pPr>
            <a:fld id="{0581BA8F-9364-4F3B-9ECC-1CBC2CDE499B}" type="slidenum">
              <a:rPr lang="en-US" altLang="zh-CN" smtClean="0"/>
              <a:t>7</a:t>
            </a:fld>
            <a:endParaRPr lang="en-US" altLang="zh-CN" dirty="0"/>
          </a:p>
        </p:txBody>
      </p:sp>
    </p:spTree>
    <p:extLst>
      <p:ext uri="{BB962C8B-B14F-4D97-AF65-F5344CB8AC3E}">
        <p14:creationId xmlns:p14="http://schemas.microsoft.com/office/powerpoint/2010/main" val="172690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a:t>Methods  --  DS-Nets</a:t>
            </a:r>
            <a:endParaRPr kumimoji="1" lang="zh-CN" altLang="en-US"/>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8</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609600" y="1300480"/>
            <a:ext cx="8191500" cy="5029200"/>
          </a:xfrm>
        </p:spPr>
        <p:txBody>
          <a:bodyPr/>
          <a:lstStyle/>
          <a:p>
            <a:pPr>
              <a:lnSpc>
                <a:spcPct val="120000"/>
              </a:lnSpc>
            </a:pPr>
            <a:r>
              <a:rPr lang="en" altLang="zh-CN" sz="2000" dirty="0"/>
              <a:t>Dynamic slimmable network achieves dynamic routing for different samples by learning </a:t>
            </a:r>
            <a:r>
              <a:rPr lang="en" altLang="zh-CN" sz="2000" b="1" dirty="0"/>
              <a:t>a slimmable supernet </a:t>
            </a:r>
            <a:r>
              <a:rPr lang="en" altLang="zh-CN" sz="2000" dirty="0"/>
              <a:t>and </a:t>
            </a:r>
            <a:r>
              <a:rPr lang="en" altLang="zh-CN" sz="2000" b="1" dirty="0"/>
              <a:t>a dynamic gating mechanism</a:t>
            </a:r>
            <a:r>
              <a:rPr lang="en" altLang="zh-CN" sz="2000" dirty="0"/>
              <a:t>. The supernet in DS-Net refers to the whole module undertaking the main task. In contrast, the dynamic gates are a series of predictive modules that route the input to use sub-networks with different widths in each stage of the supernet. </a:t>
            </a:r>
            <a:endParaRPr lang="en" altLang="zh-CN" sz="1400"/>
          </a:p>
          <a:p>
            <a:pPr>
              <a:lnSpc>
                <a:spcPct val="120000"/>
              </a:lnSpc>
            </a:pPr>
            <a:endParaRPr lang="en" altLang="zh-CN" sz="1400"/>
          </a:p>
          <a:p>
            <a:pPr>
              <a:lnSpc>
                <a:spcPct val="120000"/>
              </a:lnSpc>
            </a:pPr>
            <a:endParaRPr lang="en" altLang="zh-CN" sz="1400"/>
          </a:p>
          <a:p>
            <a:pPr lvl="1">
              <a:lnSpc>
                <a:spcPct val="120000"/>
              </a:lnSpc>
            </a:pPr>
            <a:endParaRPr kumimoji="1" lang="en" altLang="zh-CN" sz="1400"/>
          </a:p>
          <a:p>
            <a:pPr>
              <a:lnSpc>
                <a:spcPct val="120000"/>
              </a:lnSpc>
            </a:pPr>
            <a:endParaRPr kumimoji="1" lang="en-US" altLang="zh-CN" sz="2000"/>
          </a:p>
        </p:txBody>
      </p:sp>
      <p:pic>
        <p:nvPicPr>
          <p:cNvPr id="3" name="图片 2">
            <a:extLst>
              <a:ext uri="{FF2B5EF4-FFF2-40B4-BE49-F238E27FC236}">
                <a16:creationId xmlns:a16="http://schemas.microsoft.com/office/drawing/2014/main" id="{0C6EA7FC-61D2-4142-9AA1-F5133DA57E09}"/>
              </a:ext>
            </a:extLst>
          </p:cNvPr>
          <p:cNvPicPr>
            <a:picLocks noChangeAspect="1"/>
          </p:cNvPicPr>
          <p:nvPr/>
        </p:nvPicPr>
        <p:blipFill>
          <a:blip r:embed="rId3"/>
          <a:stretch>
            <a:fillRect/>
          </a:stretch>
        </p:blipFill>
        <p:spPr>
          <a:xfrm>
            <a:off x="0" y="3913826"/>
            <a:ext cx="9144000" cy="2228070"/>
          </a:xfrm>
          <a:prstGeom prst="rect">
            <a:avLst/>
          </a:prstGeom>
        </p:spPr>
      </p:pic>
    </p:spTree>
    <p:extLst>
      <p:ext uri="{BB962C8B-B14F-4D97-AF65-F5344CB8AC3E}">
        <p14:creationId xmlns:p14="http://schemas.microsoft.com/office/powerpoint/2010/main" val="200833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DEBE5-D0EF-1740-99AD-C11F66DF5B90}"/>
              </a:ext>
            </a:extLst>
          </p:cNvPr>
          <p:cNvSpPr>
            <a:spLocks noGrp="1"/>
          </p:cNvSpPr>
          <p:nvPr>
            <p:ph type="title"/>
          </p:nvPr>
        </p:nvSpPr>
        <p:spPr/>
        <p:txBody>
          <a:bodyPr/>
          <a:lstStyle/>
          <a:p>
            <a:r>
              <a:rPr kumimoji="1" lang="en-US" altLang="zh-CN" sz="3200"/>
              <a:t>Supernet and Dynamic Channel Slicing</a:t>
            </a:r>
            <a:endParaRPr kumimoji="1" lang="zh-CN" altLang="en-US" sz="3200"/>
          </a:p>
        </p:txBody>
      </p:sp>
      <p:sp>
        <p:nvSpPr>
          <p:cNvPr id="4" name="灯片编号占位符 3">
            <a:extLst>
              <a:ext uri="{FF2B5EF4-FFF2-40B4-BE49-F238E27FC236}">
                <a16:creationId xmlns:a16="http://schemas.microsoft.com/office/drawing/2014/main" id="{0B1CB1BB-1774-A849-A967-05582F386B12}"/>
              </a:ext>
            </a:extLst>
          </p:cNvPr>
          <p:cNvSpPr>
            <a:spLocks noGrp="1"/>
          </p:cNvSpPr>
          <p:nvPr>
            <p:ph type="sldNum" sz="quarter" idx="11"/>
          </p:nvPr>
        </p:nvSpPr>
        <p:spPr/>
        <p:txBody>
          <a:bodyPr/>
          <a:lstStyle/>
          <a:p>
            <a:pPr>
              <a:defRPr/>
            </a:pPr>
            <a:fld id="{0581BA8F-9364-4F3B-9ECC-1CBC2CDE499B}" type="slidenum">
              <a:rPr lang="en-US" altLang="zh-CN"/>
              <a:t>9</a:t>
            </a:fld>
            <a:endParaRPr lang="en-US" altLang="zh-CN" dirty="0"/>
          </a:p>
        </p:txBody>
      </p:sp>
      <p:sp>
        <p:nvSpPr>
          <p:cNvPr id="5" name="内容占位符 2">
            <a:extLst>
              <a:ext uri="{FF2B5EF4-FFF2-40B4-BE49-F238E27FC236}">
                <a16:creationId xmlns:a16="http://schemas.microsoft.com/office/drawing/2014/main" id="{9BA303C9-CD1B-8E43-97BB-2A3BEF7959A0}"/>
              </a:ext>
            </a:extLst>
          </p:cNvPr>
          <p:cNvSpPr>
            <a:spLocks noGrp="1"/>
          </p:cNvSpPr>
          <p:nvPr>
            <p:ph idx="1"/>
          </p:nvPr>
        </p:nvSpPr>
        <p:spPr>
          <a:xfrm>
            <a:off x="266700" y="1295400"/>
            <a:ext cx="8801100" cy="5029200"/>
          </a:xfrm>
        </p:spPr>
        <p:txBody>
          <a:bodyPr/>
          <a:lstStyle/>
          <a:p>
            <a:pPr>
              <a:lnSpc>
                <a:spcPct val="120000"/>
              </a:lnSpc>
            </a:pPr>
            <a:r>
              <a:rPr lang="en" altLang="zh-CN" sz="1800" dirty="0"/>
              <a:t>In dynamic networks, the dynamic convolution generally has a form of:</a:t>
            </a:r>
          </a:p>
          <a:p>
            <a:pPr>
              <a:lnSpc>
                <a:spcPct val="120000"/>
              </a:lnSpc>
            </a:pPr>
            <a:endParaRPr lang="en" altLang="zh-CN" sz="1800" dirty="0"/>
          </a:p>
          <a:p>
            <a:pPr>
              <a:lnSpc>
                <a:spcPct val="120000"/>
              </a:lnSpc>
            </a:pPr>
            <a:r>
              <a:rPr lang="en" altLang="zh-CN" sz="2000" dirty="0"/>
              <a:t>Previous dynamic pruning methods reduce theoretical computation cost by varying the </a:t>
            </a:r>
            <a:r>
              <a:rPr lang="en" altLang="zh-CN" sz="2000" b="1" dirty="0"/>
              <a:t>channel sparsity pattern </a:t>
            </a:r>
            <a:r>
              <a:rPr lang="en" altLang="zh-CN" sz="2000" dirty="0"/>
              <a:t>according to the input. However, they fail to achieve real-world acceleration because their hardware-incompatible channel sparsity results in </a:t>
            </a:r>
            <a:r>
              <a:rPr lang="en" altLang="zh-CN" sz="2000" b="1" dirty="0"/>
              <a:t>repeatedly indexing and copying </a:t>
            </a:r>
            <a:r>
              <a:rPr lang="en" altLang="zh-CN" sz="2000" dirty="0"/>
              <a:t>selected filters to a new contiguous memory for multiplication. To achieve practical acceleration, filters should remain </a:t>
            </a:r>
            <a:r>
              <a:rPr lang="en" altLang="zh-CN" sz="2000" b="1" dirty="0"/>
              <a:t>contiguous and relatively static </a:t>
            </a:r>
            <a:r>
              <a:rPr lang="en" altLang="zh-CN" sz="2000" dirty="0"/>
              <a:t>during dynamic weight selection. </a:t>
            </a:r>
          </a:p>
          <a:p>
            <a:pPr>
              <a:lnSpc>
                <a:spcPct val="120000"/>
              </a:lnSpc>
            </a:pPr>
            <a:r>
              <a:rPr lang="en" altLang="zh-CN" sz="2000" dirty="0"/>
              <a:t>A slimmable ratio                      indicates that the first </a:t>
            </a:r>
            <a:r>
              <a:rPr lang="en" altLang="zh-CN" sz="2000" b="1" dirty="0"/>
              <a:t>piece-wise</a:t>
            </a:r>
            <a:r>
              <a:rPr lang="en" altLang="zh-CN" sz="2000" dirty="0"/>
              <a:t>                 of the output filters are selected, where [:] is a slice operation.</a:t>
            </a:r>
            <a:endParaRPr lang="en" altLang="zh-CN" sz="1400"/>
          </a:p>
          <a:p>
            <a:pPr>
              <a:lnSpc>
                <a:spcPct val="120000"/>
              </a:lnSpc>
            </a:pPr>
            <a:endParaRPr lang="en" altLang="zh-CN" sz="1400"/>
          </a:p>
          <a:p>
            <a:pPr lvl="1">
              <a:lnSpc>
                <a:spcPct val="120000"/>
              </a:lnSpc>
            </a:pPr>
            <a:endParaRPr kumimoji="1" lang="en" altLang="zh-CN" sz="1400"/>
          </a:p>
          <a:p>
            <a:pPr>
              <a:lnSpc>
                <a:spcPct val="120000"/>
              </a:lnSpc>
            </a:pPr>
            <a:endParaRPr kumimoji="1" lang="en-US" altLang="zh-CN" sz="2000"/>
          </a:p>
        </p:txBody>
      </p:sp>
      <p:pic>
        <p:nvPicPr>
          <p:cNvPr id="6" name="图片 5">
            <a:extLst>
              <a:ext uri="{FF2B5EF4-FFF2-40B4-BE49-F238E27FC236}">
                <a16:creationId xmlns:a16="http://schemas.microsoft.com/office/drawing/2014/main" id="{F65A14AA-9A7F-7F41-BA0E-4CF5CCDAE618}"/>
              </a:ext>
            </a:extLst>
          </p:cNvPr>
          <p:cNvPicPr>
            <a:picLocks noChangeAspect="1"/>
          </p:cNvPicPr>
          <p:nvPr/>
        </p:nvPicPr>
        <p:blipFill>
          <a:blip r:embed="rId3"/>
          <a:stretch>
            <a:fillRect/>
          </a:stretch>
        </p:blipFill>
        <p:spPr>
          <a:xfrm>
            <a:off x="2895600" y="1676400"/>
            <a:ext cx="2476500" cy="419100"/>
          </a:xfrm>
          <a:prstGeom prst="rect">
            <a:avLst/>
          </a:prstGeom>
        </p:spPr>
      </p:pic>
      <p:pic>
        <p:nvPicPr>
          <p:cNvPr id="7" name="图片 6">
            <a:extLst>
              <a:ext uri="{FF2B5EF4-FFF2-40B4-BE49-F238E27FC236}">
                <a16:creationId xmlns:a16="http://schemas.microsoft.com/office/drawing/2014/main" id="{CFB0A753-A597-D648-AE23-443805FBC7A2}"/>
              </a:ext>
            </a:extLst>
          </p:cNvPr>
          <p:cNvPicPr>
            <a:picLocks noChangeAspect="1"/>
          </p:cNvPicPr>
          <p:nvPr/>
        </p:nvPicPr>
        <p:blipFill rotWithShape="1">
          <a:blip r:embed="rId4"/>
          <a:srcRect t="14805"/>
          <a:stretch/>
        </p:blipFill>
        <p:spPr>
          <a:xfrm>
            <a:off x="2819400" y="5143499"/>
            <a:ext cx="1117600" cy="348343"/>
          </a:xfrm>
          <a:prstGeom prst="rect">
            <a:avLst/>
          </a:prstGeom>
        </p:spPr>
      </p:pic>
      <p:pic>
        <p:nvPicPr>
          <p:cNvPr id="8" name="图片 7">
            <a:extLst>
              <a:ext uri="{FF2B5EF4-FFF2-40B4-BE49-F238E27FC236}">
                <a16:creationId xmlns:a16="http://schemas.microsoft.com/office/drawing/2014/main" id="{6DE75C0B-3F2B-1A47-8CBE-6B5AD5F46CD4}"/>
              </a:ext>
            </a:extLst>
          </p:cNvPr>
          <p:cNvPicPr>
            <a:picLocks noChangeAspect="1"/>
          </p:cNvPicPr>
          <p:nvPr/>
        </p:nvPicPr>
        <p:blipFill>
          <a:blip r:embed="rId5"/>
          <a:stretch>
            <a:fillRect/>
          </a:stretch>
        </p:blipFill>
        <p:spPr>
          <a:xfrm>
            <a:off x="8051800" y="5158920"/>
            <a:ext cx="749300" cy="317500"/>
          </a:xfrm>
          <a:prstGeom prst="rect">
            <a:avLst/>
          </a:prstGeom>
        </p:spPr>
      </p:pic>
      <p:pic>
        <p:nvPicPr>
          <p:cNvPr id="9" name="图片 8">
            <a:extLst>
              <a:ext uri="{FF2B5EF4-FFF2-40B4-BE49-F238E27FC236}">
                <a16:creationId xmlns:a16="http://schemas.microsoft.com/office/drawing/2014/main" id="{25CE74EE-6EAB-FA4E-8D15-94D4E4C100B2}"/>
              </a:ext>
            </a:extLst>
          </p:cNvPr>
          <p:cNvPicPr>
            <a:picLocks noChangeAspect="1"/>
          </p:cNvPicPr>
          <p:nvPr/>
        </p:nvPicPr>
        <p:blipFill>
          <a:blip r:embed="rId6"/>
          <a:stretch>
            <a:fillRect/>
          </a:stretch>
        </p:blipFill>
        <p:spPr>
          <a:xfrm>
            <a:off x="3124200" y="5969000"/>
            <a:ext cx="2667000" cy="355600"/>
          </a:xfrm>
          <a:prstGeom prst="rect">
            <a:avLst/>
          </a:prstGeom>
        </p:spPr>
      </p:pic>
    </p:spTree>
    <p:extLst>
      <p:ext uri="{BB962C8B-B14F-4D97-AF65-F5344CB8AC3E}">
        <p14:creationId xmlns:p14="http://schemas.microsoft.com/office/powerpoint/2010/main" val="3311622232"/>
      </p:ext>
    </p:extLst>
  </p:cSld>
  <p:clrMapOvr>
    <a:masterClrMapping/>
  </p:clrMapOvr>
</p:sld>
</file>

<file path=ppt/theme/theme1.xml><?xml version="1.0" encoding="utf-8"?>
<a:theme xmlns:a="http://schemas.openxmlformats.org/drawingml/2006/main" name="1_默认设计模板">
  <a:themeElements>
    <a:clrScheme name="ZHU_COLOR_4">
      <a:dk1>
        <a:srgbClr val="000000"/>
      </a:dk1>
      <a:lt1>
        <a:srgbClr val="FFFFFF"/>
      </a:lt1>
      <a:dk2>
        <a:srgbClr val="00007B"/>
      </a:dk2>
      <a:lt2>
        <a:srgbClr val="F2F2F2"/>
      </a:lt2>
      <a:accent1>
        <a:srgbClr val="0070C0"/>
      </a:accent1>
      <a:accent2>
        <a:srgbClr val="C00000"/>
      </a:accent2>
      <a:accent3>
        <a:srgbClr val="FFD965"/>
      </a:accent3>
      <a:accent4>
        <a:srgbClr val="0000A4"/>
      </a:accent4>
      <a:accent5>
        <a:srgbClr val="003D1B"/>
      </a:accent5>
      <a:accent6>
        <a:srgbClr val="3F3F3F"/>
      </a:accent6>
      <a:hlink>
        <a:srgbClr val="000052"/>
      </a:hlink>
      <a:folHlink>
        <a:srgbClr val="600000"/>
      </a:folHlink>
    </a:clrScheme>
    <a:fontScheme name="zhu_font_v4">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wrap="square" anchor="ctr" anchorCtr="0">
        <a:noAutofit/>
      </a:bodyPr>
      <a:lstStyle>
        <a:defPPr>
          <a:defRPr sz="1400" dirty="0">
            <a:latin typeface="+mn-lt"/>
            <a:ea typeface="+mn-ea"/>
          </a:defRPr>
        </a:defPPr>
      </a:lstStyle>
    </a:spDef>
    <a:txDef>
      <a:spPr>
        <a:noFill/>
      </a:spPr>
      <a:bodyPr wrap="none" rtlCol="0">
        <a:spAutoFit/>
      </a:bodyPr>
      <a:lstStyle>
        <a:defPPr>
          <a:defRPr dirty="0" smtClean="0">
            <a:latin typeface="+mn-lt"/>
            <a:ea typeface="+mn-ea"/>
          </a:defRPr>
        </a:defPPr>
      </a:lstStyle>
    </a:tx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15854</TotalTime>
  <Words>3810</Words>
  <Application>Microsoft Macintosh PowerPoint</Application>
  <PresentationFormat>全屏显示(4:3)</PresentationFormat>
  <Paragraphs>284</Paragraphs>
  <Slides>23</Slides>
  <Notes>23</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Cambria Math</vt:lpstr>
      <vt:lpstr>Comic Sans MS</vt:lpstr>
      <vt:lpstr>Georgia</vt:lpstr>
      <vt:lpstr>Segoe UI</vt:lpstr>
      <vt:lpstr>Wingdings</vt:lpstr>
      <vt:lpstr>1_默认设计模板</vt:lpstr>
      <vt:lpstr>PowerPoint 演示文稿</vt:lpstr>
      <vt:lpstr>Outline</vt:lpstr>
      <vt:lpstr>Outline</vt:lpstr>
      <vt:lpstr>Background</vt:lpstr>
      <vt:lpstr>Slimmable Neural Networks</vt:lpstr>
      <vt:lpstr>Dynamic Neural Networks</vt:lpstr>
      <vt:lpstr>Outline</vt:lpstr>
      <vt:lpstr>Methods  --  DS-Nets</vt:lpstr>
      <vt:lpstr>Supernet and Dynamic Channel Slicing</vt:lpstr>
      <vt:lpstr>In-place Ensemble Bootstrapping (IEB)</vt:lpstr>
      <vt:lpstr>Dynamic Slimmable Gate – Double-headed Design</vt:lpstr>
      <vt:lpstr>Dynamic Slimmable Gate – Sandwich Gate Sparsification</vt:lpstr>
      <vt:lpstr>Experiments -- Main Result</vt:lpstr>
      <vt:lpstr>Outline</vt:lpstr>
      <vt:lpstr>Experiments -- Main Result</vt:lpstr>
      <vt:lpstr>Experiments -- Transferability</vt:lpstr>
      <vt:lpstr>Experiments – Object Detection</vt:lpstr>
      <vt:lpstr>Ablation Study  -- IEB</vt:lpstr>
      <vt:lpstr>Ablation Study  --  Effects of losses</vt:lpstr>
      <vt:lpstr>Ablation Study  --  SGS Strategy</vt:lpstr>
      <vt:lpstr>Ablation Study  --  SGS Strategy</vt:lpstr>
      <vt:lpstr>Experiments – Gate Visualization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dc:creator>
  <cp:lastModifiedBy>42892</cp:lastModifiedBy>
  <cp:revision>3421</cp:revision>
  <cp:lastPrinted>2015-10-28T03:27:00Z</cp:lastPrinted>
  <dcterms:created xsi:type="dcterms:W3CDTF">2113-01-01T00:00:00Z</dcterms:created>
  <dcterms:modified xsi:type="dcterms:W3CDTF">2021-06-15T03:25:37Z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2052-10.1.0.6749</vt:lpwstr>
  </property>
</Properties>
</file>